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81" r:id="rId4"/>
    <p:sldId id="283" r:id="rId5"/>
    <p:sldId id="282" r:id="rId6"/>
    <p:sldId id="258" r:id="rId7"/>
    <p:sldId id="280" r:id="rId8"/>
    <p:sldId id="284" r:id="rId9"/>
    <p:sldId id="260" r:id="rId10"/>
    <p:sldId id="308" r:id="rId11"/>
    <p:sldId id="302" r:id="rId12"/>
    <p:sldId id="306" r:id="rId13"/>
    <p:sldId id="261" r:id="rId14"/>
    <p:sldId id="304" r:id="rId15"/>
    <p:sldId id="305" r:id="rId16"/>
    <p:sldId id="262" r:id="rId17"/>
    <p:sldId id="263" r:id="rId18"/>
    <p:sldId id="264" r:id="rId19"/>
    <p:sldId id="285" r:id="rId20"/>
    <p:sldId id="265" r:id="rId21"/>
    <p:sldId id="286" r:id="rId22"/>
    <p:sldId id="266" r:id="rId23"/>
    <p:sldId id="267" r:id="rId24"/>
    <p:sldId id="268" r:id="rId25"/>
    <p:sldId id="269" r:id="rId26"/>
    <p:sldId id="287" r:id="rId27"/>
    <p:sldId id="288" r:id="rId28"/>
    <p:sldId id="289" r:id="rId29"/>
    <p:sldId id="290" r:id="rId30"/>
    <p:sldId id="270" r:id="rId31"/>
    <p:sldId id="291" r:id="rId32"/>
    <p:sldId id="271" r:id="rId33"/>
    <p:sldId id="272" r:id="rId34"/>
    <p:sldId id="273" r:id="rId35"/>
    <p:sldId id="292" r:id="rId36"/>
    <p:sldId id="274" r:id="rId37"/>
    <p:sldId id="275" r:id="rId38"/>
    <p:sldId id="277" r:id="rId39"/>
    <p:sldId id="276" r:id="rId40"/>
    <p:sldId id="278" r:id="rId41"/>
    <p:sldId id="279" r:id="rId42"/>
    <p:sldId id="294" r:id="rId43"/>
    <p:sldId id="296" r:id="rId44"/>
    <p:sldId id="297" r:id="rId45"/>
    <p:sldId id="298" r:id="rId46"/>
    <p:sldId id="295" r:id="rId47"/>
    <p:sldId id="299" r:id="rId48"/>
    <p:sldId id="301" r:id="rId49"/>
    <p:sldId id="300" r:id="rId50"/>
    <p:sldId id="307" r:id="rId51"/>
  </p:sldIdLst>
  <p:sldSz cx="7561263" cy="106934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5375" autoAdjust="0"/>
  </p:normalViewPr>
  <p:slideViewPr>
    <p:cSldViewPr>
      <p:cViewPr>
        <p:scale>
          <a:sx n="89" d="100"/>
          <a:sy n="89" d="100"/>
        </p:scale>
        <p:origin x="-2856" y="72"/>
      </p:cViewPr>
      <p:guideLst>
        <p:guide orient="horz" pos="3368"/>
        <p:guide pos="2382"/>
      </p:guideLst>
    </p:cSldViewPr>
  </p:slideViewPr>
  <p:notesTextViewPr>
    <p:cViewPr>
      <p:scale>
        <a:sx n="1" d="1"/>
        <a:sy n="1" d="1"/>
      </p:scale>
      <p:origin x="0" y="0"/>
    </p:cViewPr>
  </p:notesTextViewPr>
  <p:sorterViewPr>
    <p:cViewPr>
      <p:scale>
        <a:sx n="162" d="100"/>
        <a:sy n="16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E164E7-44EC-4390-9BB4-597B4721B747}" type="datetimeFigureOut">
              <a:rPr lang="tr-TR" smtClean="0"/>
              <a:pPr/>
              <a:t>20.09.2012</a:t>
            </a:fld>
            <a:endParaRPr lang="tr-TR"/>
          </a:p>
        </p:txBody>
      </p:sp>
      <p:sp>
        <p:nvSpPr>
          <p:cNvPr id="4" name="Slide Image Placeholder 3"/>
          <p:cNvSpPr>
            <a:spLocks noGrp="1" noRot="1" noChangeAspect="1"/>
          </p:cNvSpPr>
          <p:nvPr>
            <p:ph type="sldImg" idx="2"/>
          </p:nvPr>
        </p:nvSpPr>
        <p:spPr>
          <a:xfrm>
            <a:off x="2216150" y="685800"/>
            <a:ext cx="24257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E3C0A3-37CF-41EA-83D1-6C7F26F4B251}" type="slidenum">
              <a:rPr lang="tr-TR" smtClean="0"/>
              <a:pPr/>
              <a:t>‹#›</a:t>
            </a:fld>
            <a:endParaRPr lang="tr-TR"/>
          </a:p>
        </p:txBody>
      </p:sp>
    </p:spTree>
    <p:extLst>
      <p:ext uri="{BB962C8B-B14F-4D97-AF65-F5344CB8AC3E}">
        <p14:creationId xmlns:p14="http://schemas.microsoft.com/office/powerpoint/2010/main" val="1827076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27E3C0A3-37CF-41EA-83D1-6C7F26F4B251}" type="slidenum">
              <a:rPr lang="tr-TR" smtClean="0"/>
              <a:pPr/>
              <a:t>2</a:t>
            </a:fld>
            <a:endParaRPr lang="tr-TR"/>
          </a:p>
        </p:txBody>
      </p:sp>
    </p:spTree>
    <p:extLst>
      <p:ext uri="{BB962C8B-B14F-4D97-AF65-F5344CB8AC3E}">
        <p14:creationId xmlns:p14="http://schemas.microsoft.com/office/powerpoint/2010/main" val="235056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27E3C0A3-37CF-41EA-83D1-6C7F26F4B251}" type="slidenum">
              <a:rPr lang="tr-TR" smtClean="0"/>
              <a:pPr/>
              <a:t>22</a:t>
            </a:fld>
            <a:endParaRPr lang="tr-TR"/>
          </a:p>
        </p:txBody>
      </p:sp>
    </p:spTree>
    <p:extLst>
      <p:ext uri="{BB962C8B-B14F-4D97-AF65-F5344CB8AC3E}">
        <p14:creationId xmlns:p14="http://schemas.microsoft.com/office/powerpoint/2010/main" val="25356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7095" y="3321886"/>
            <a:ext cx="6427074" cy="2292150"/>
          </a:xfrm>
        </p:spPr>
        <p:txBody>
          <a:bodyPr/>
          <a:lstStyle/>
          <a:p>
            <a:r>
              <a:rPr lang="en-US" smtClean="0"/>
              <a:t>Click to edit Master title style</a:t>
            </a:r>
            <a:endParaRPr lang="tr-TR"/>
          </a:p>
        </p:txBody>
      </p:sp>
      <p:sp>
        <p:nvSpPr>
          <p:cNvPr id="3" name="Subtitle 2"/>
          <p:cNvSpPr>
            <a:spLocks noGrp="1"/>
          </p:cNvSpPr>
          <p:nvPr>
            <p:ph type="subTitle" idx="1"/>
          </p:nvPr>
        </p:nvSpPr>
        <p:spPr>
          <a:xfrm>
            <a:off x="1134190" y="6059593"/>
            <a:ext cx="5292884" cy="273275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EADB1DB8-EE7A-4994-907A-444FF956238B}" type="datetime1">
              <a:rPr lang="tr-TR" smtClean="0"/>
              <a:pPr/>
              <a:t>20.09.2012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18890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AF728AAF-9862-409F-B66F-04DE91760EC1}" type="datetime1">
              <a:rPr lang="tr-TR" smtClean="0"/>
              <a:pPr/>
              <a:t>20.09.2012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1410570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534133" y="668338"/>
            <a:ext cx="1405923" cy="1422568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312427" y="668338"/>
            <a:ext cx="4095684" cy="14225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28D5774C-B1C8-4ECC-AB2F-2CDFC7B80047}" type="datetime1">
              <a:rPr lang="tr-TR" smtClean="0"/>
              <a:pPr/>
              <a:t>20.09.2012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207623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9F7C499C-F3B1-414F-998A-E862CF20EC34}" type="datetime1">
              <a:rPr lang="tr-TR" smtClean="0"/>
              <a:pPr/>
              <a:t>20.09.2012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380195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7287" y="6871500"/>
            <a:ext cx="6427074" cy="2123828"/>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597287" y="4532320"/>
            <a:ext cx="6427074" cy="233918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A78DF0-7459-4BD0-8DDC-3A7D16F9DC0F}" type="datetime1">
              <a:rPr lang="tr-TR" smtClean="0"/>
              <a:pPr/>
              <a:t>20.09.2012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1269538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312428" y="3891210"/>
            <a:ext cx="2750147" cy="11002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3188595" y="3891210"/>
            <a:ext cx="2751460" cy="11002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E193FFCC-BF2F-433B-99D8-14AC1FF23364}" type="datetime1">
              <a:rPr lang="tr-TR" smtClean="0"/>
              <a:pPr/>
              <a:t>20.09.2012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371100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78063" y="428232"/>
            <a:ext cx="6805137" cy="1782233"/>
          </a:xfrm>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378063" y="2393639"/>
            <a:ext cx="3340871" cy="9975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8063" y="3391194"/>
            <a:ext cx="3340871" cy="61610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3841017" y="2393639"/>
            <a:ext cx="3342183" cy="9975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41017" y="3391194"/>
            <a:ext cx="3342183" cy="61610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FB1E9052-3B85-4262-8731-799880A9D659}" type="datetime1">
              <a:rPr lang="tr-TR" smtClean="0"/>
              <a:pPr/>
              <a:t>20.09.2012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229686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0D0E8FD-A315-4952-B863-1C84709AC564}" type="datetime1">
              <a:rPr lang="tr-TR" smtClean="0"/>
              <a:pPr/>
              <a:t>20.09.2012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302561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ECE49-34F1-43C1-B563-4154F26F4981}" type="datetime1">
              <a:rPr lang="tr-TR" smtClean="0"/>
              <a:pPr/>
              <a:t>20.09.2012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1432674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8064" y="425756"/>
            <a:ext cx="2487603" cy="1811937"/>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2956244" y="425756"/>
            <a:ext cx="4226956" cy="91265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378064" y="2237694"/>
            <a:ext cx="2487603" cy="73145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434A7A-3642-4697-92E1-E465E46B127B}" type="datetime1">
              <a:rPr lang="tr-TR" smtClean="0"/>
              <a:pPr/>
              <a:t>20.09.2012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2828514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060" y="7485380"/>
            <a:ext cx="4536758" cy="883691"/>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482060" y="955475"/>
            <a:ext cx="4536758" cy="64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482060" y="8369071"/>
            <a:ext cx="4536758" cy="125498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8622A-CFF0-48FC-B07B-F91148434B85}" type="datetime1">
              <a:rPr lang="tr-TR" smtClean="0"/>
              <a:pPr/>
              <a:t>20.09.2012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9C3E940-6E10-4DA6-B6E5-22F37C368389}" type="slidenum">
              <a:rPr lang="tr-TR" smtClean="0"/>
              <a:pPr/>
              <a:t>‹#›</a:t>
            </a:fld>
            <a:endParaRPr lang="tr-TR"/>
          </a:p>
        </p:txBody>
      </p:sp>
    </p:spTree>
    <p:extLst>
      <p:ext uri="{BB962C8B-B14F-4D97-AF65-F5344CB8AC3E}">
        <p14:creationId xmlns:p14="http://schemas.microsoft.com/office/powerpoint/2010/main" val="3155638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063" y="428232"/>
            <a:ext cx="6805137" cy="178223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378063" y="2495127"/>
            <a:ext cx="6805137" cy="70571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378063" y="9911198"/>
            <a:ext cx="1764295" cy="5693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92863-19A4-4994-84F3-086258AC427D}" type="datetime1">
              <a:rPr lang="tr-TR" smtClean="0"/>
              <a:pPr/>
              <a:t>20.09.2012</a:t>
            </a:fld>
            <a:endParaRPr lang="tr-TR"/>
          </a:p>
        </p:txBody>
      </p:sp>
      <p:sp>
        <p:nvSpPr>
          <p:cNvPr id="5" name="Footer Placeholder 4"/>
          <p:cNvSpPr>
            <a:spLocks noGrp="1"/>
          </p:cNvSpPr>
          <p:nvPr>
            <p:ph type="ftr" sz="quarter" idx="3"/>
          </p:nvPr>
        </p:nvSpPr>
        <p:spPr>
          <a:xfrm>
            <a:off x="2583432" y="9911198"/>
            <a:ext cx="2394400" cy="5693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5418905" y="9911198"/>
            <a:ext cx="1764295" cy="569325"/>
          </a:xfrm>
          <a:prstGeom prst="rect">
            <a:avLst/>
          </a:prstGeom>
        </p:spPr>
        <p:txBody>
          <a:bodyPr vert="horz" lIns="91440" tIns="45720" rIns="91440" bIns="45720" rtlCol="0" anchor="ctr"/>
          <a:lstStyle>
            <a:lvl1pPr algn="r">
              <a:defRPr sz="1200">
                <a:solidFill>
                  <a:schemeClr val="tx1">
                    <a:tint val="75000"/>
                  </a:schemeClr>
                </a:solidFill>
              </a:defRPr>
            </a:lvl1pPr>
          </a:lstStyle>
          <a:p>
            <a:fld id="{C9C3E940-6E10-4DA6-B6E5-22F37C368389}" type="slidenum">
              <a:rPr lang="tr-TR" smtClean="0"/>
              <a:pPr/>
              <a:t>‹#›</a:t>
            </a:fld>
            <a:endParaRPr lang="tr-TR"/>
          </a:p>
        </p:txBody>
      </p:sp>
    </p:spTree>
    <p:extLst>
      <p:ext uri="{BB962C8B-B14F-4D97-AF65-F5344CB8AC3E}">
        <p14:creationId xmlns:p14="http://schemas.microsoft.com/office/powerpoint/2010/main" val="3934500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0.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9" descr="Description: http://www.acsgroup.net/files/7312/9592/5222/companyProfileM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33600"/>
            <a:ext cx="6715125" cy="429322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a:spLocks/>
          </p:cNvSpPr>
          <p:nvPr/>
        </p:nvSpPr>
        <p:spPr bwMode="auto">
          <a:xfrm>
            <a:off x="0" y="5674995"/>
            <a:ext cx="6819265" cy="5044440"/>
          </a:xfrm>
          <a:custGeom>
            <a:avLst/>
            <a:gdLst>
              <a:gd name="T0" fmla="*/ 2102 w 2136"/>
              <a:gd name="T1" fmla="*/ 511 h 1471"/>
              <a:gd name="T2" fmla="*/ 2136 w 2136"/>
              <a:gd name="T3" fmla="*/ 47 h 1471"/>
              <a:gd name="T4" fmla="*/ 0 w 2136"/>
              <a:gd name="T5" fmla="*/ 211 h 1471"/>
              <a:gd name="T6" fmla="*/ 0 w 2136"/>
              <a:gd name="T7" fmla="*/ 511 h 1471"/>
              <a:gd name="T8" fmla="*/ 0 w 2136"/>
              <a:gd name="T9" fmla="*/ 1471 h 1471"/>
              <a:gd name="T10" fmla="*/ 1927 w 2136"/>
              <a:gd name="T11" fmla="*/ 1471 h 1471"/>
              <a:gd name="T12" fmla="*/ 1939 w 2136"/>
              <a:gd name="T13" fmla="*/ 1428 h 1471"/>
              <a:gd name="T14" fmla="*/ 2102 w 2136"/>
              <a:gd name="T15" fmla="*/ 511 h 1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bg1">
              <a:lumMod val="75000"/>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solidFill>
                <a:schemeClr val="lt1"/>
              </a:solidFill>
            </a:endParaRPr>
          </a:p>
        </p:txBody>
      </p:sp>
      <p:sp>
        <p:nvSpPr>
          <p:cNvPr id="7" name="Freeform 6"/>
          <p:cNvSpPr>
            <a:spLocks/>
          </p:cNvSpPr>
          <p:nvPr/>
        </p:nvSpPr>
        <p:spPr bwMode="auto">
          <a:xfrm>
            <a:off x="5979795" y="0"/>
            <a:ext cx="1581468" cy="10720070"/>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tr-TR"/>
          </a:p>
        </p:txBody>
      </p:sp>
      <p:sp>
        <p:nvSpPr>
          <p:cNvPr id="8" name="Text Box 2"/>
          <p:cNvSpPr txBox="1">
            <a:spLocks noChangeArrowheads="1"/>
          </p:cNvSpPr>
          <p:nvPr/>
        </p:nvSpPr>
        <p:spPr bwMode="auto">
          <a:xfrm>
            <a:off x="452379" y="7650956"/>
            <a:ext cx="5586184" cy="802720"/>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1000"/>
              </a:spcAft>
            </a:pPr>
            <a:r>
              <a:rPr lang="tr-TR" sz="1700" b="1" dirty="0" smtClean="0">
                <a:latin typeface="Arial Narrow"/>
                <a:ea typeface="Calibri"/>
                <a:cs typeface="Times New Roman"/>
              </a:rPr>
              <a:t>DENİZ DEFNE HARİTA ve TELEKOMUNİKASYON LTD. ŞTİ.</a:t>
            </a:r>
            <a:endParaRPr lang="tr-TR" sz="1700" b="1" dirty="0" smtClean="0">
              <a:effectLst/>
              <a:latin typeface="Arial Narrow"/>
              <a:ea typeface="Calibri"/>
              <a:cs typeface="Times New Roman"/>
            </a:endParaRPr>
          </a:p>
          <a:p>
            <a:pPr algn="r">
              <a:lnSpc>
                <a:spcPct val="115000"/>
              </a:lnSpc>
              <a:spcAft>
                <a:spcPts val="1000"/>
              </a:spcAft>
            </a:pPr>
            <a:r>
              <a:rPr lang="tr-TR" sz="1700" dirty="0" smtClean="0">
                <a:latin typeface="Arial Narrow"/>
                <a:ea typeface="Calibri"/>
                <a:cs typeface="Times New Roman"/>
              </a:rPr>
              <a:t>DENIZ DEFNE MAPPING&amp;TELECOMMUNICATION CO.</a:t>
            </a:r>
            <a:endParaRPr lang="tr-TR" sz="1700" dirty="0">
              <a:effectLst/>
              <a:latin typeface="Calibri"/>
              <a:ea typeface="Calibri"/>
              <a:cs typeface="Times New Roman"/>
            </a:endParaRPr>
          </a:p>
        </p:txBody>
      </p:sp>
      <p:sp>
        <p:nvSpPr>
          <p:cNvPr id="4" name="Rectangle 6"/>
          <p:cNvSpPr>
            <a:spLocks noChangeArrowheads="1"/>
          </p:cNvSpPr>
          <p:nvPr/>
        </p:nvSpPr>
        <p:spPr bwMode="auto">
          <a:xfrm>
            <a:off x="0" y="0"/>
            <a:ext cx="7561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8"/>
          <p:cNvSpPr>
            <a:spLocks noChangeArrowheads="1"/>
          </p:cNvSpPr>
          <p:nvPr/>
        </p:nvSpPr>
        <p:spPr bwMode="auto">
          <a:xfrm>
            <a:off x="0" y="2133600"/>
            <a:ext cx="75612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026" name="Picture 2" descr="C:\Users\BELGELER\Desktop\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79" y="228600"/>
            <a:ext cx="2633192"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07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 y="8931030"/>
            <a:ext cx="7561263"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9" name="Text Box 2"/>
          <p:cNvSpPr txBox="1">
            <a:spLocks noChangeArrowheads="1"/>
          </p:cNvSpPr>
          <p:nvPr/>
        </p:nvSpPr>
        <p:spPr bwMode="auto">
          <a:xfrm>
            <a:off x="612279" y="637660"/>
            <a:ext cx="6192688" cy="619760"/>
          </a:xfrm>
          <a:prstGeom prst="rect">
            <a:avLst/>
          </a:prstGeom>
          <a:noFill/>
          <a:ln w="9525">
            <a:noFill/>
            <a:miter lim="800000"/>
            <a:headEnd/>
            <a:tailEnd/>
          </a:ln>
        </p:spPr>
        <p:txBody>
          <a:bodyPr rot="0" vert="horz" wrap="square" lIns="91440" tIns="45720" rIns="91440" bIns="45720" anchor="t" anchorCtr="0">
            <a:noAutofit/>
          </a:bodyPr>
          <a:lstStyle/>
          <a:p>
            <a:pPr>
              <a:spcAft>
                <a:spcPts val="1000"/>
              </a:spcAft>
            </a:pPr>
            <a:r>
              <a:rPr lang="tr-TR" b="1" dirty="0" smtClean="0">
                <a:solidFill>
                  <a:srgbClr val="595959"/>
                </a:solidFill>
                <a:effectLst/>
                <a:latin typeface="Calibri"/>
                <a:ea typeface="Calibri"/>
                <a:cs typeface="Times New Roman"/>
              </a:rPr>
              <a:t>BİTİRİLEN İŞLER </a:t>
            </a:r>
            <a:r>
              <a:rPr lang="tr-TR" dirty="0" smtClean="0">
                <a:solidFill>
                  <a:srgbClr val="595959"/>
                </a:solidFill>
                <a:effectLst/>
                <a:latin typeface="Calibri"/>
                <a:ea typeface="Calibri"/>
                <a:cs typeface="Times New Roman"/>
              </a:rPr>
              <a:t>– COMPLETED JOBS</a:t>
            </a:r>
          </a:p>
          <a:p>
            <a:pPr>
              <a:spcAft>
                <a:spcPts val="1000"/>
              </a:spcAft>
            </a:pPr>
            <a:r>
              <a:rPr lang="tr-TR" dirty="0" smtClean="0">
                <a:solidFill>
                  <a:srgbClr val="595959"/>
                </a:solidFill>
                <a:latin typeface="Calibri"/>
                <a:ea typeface="Calibri"/>
                <a:cs typeface="Times New Roman"/>
              </a:rPr>
              <a:t>Yusuf Bagdadi- Project </a:t>
            </a:r>
            <a:r>
              <a:rPr lang="tr-TR" dirty="0">
                <a:solidFill>
                  <a:srgbClr val="595959"/>
                </a:solidFill>
                <a:latin typeface="Calibri"/>
                <a:ea typeface="Calibri"/>
                <a:cs typeface="Times New Roman"/>
              </a:rPr>
              <a:t>M</a:t>
            </a:r>
            <a:r>
              <a:rPr lang="tr-TR" dirty="0" smtClean="0">
                <a:solidFill>
                  <a:srgbClr val="595959"/>
                </a:solidFill>
                <a:latin typeface="Calibri"/>
                <a:ea typeface="Calibri"/>
                <a:cs typeface="Times New Roman"/>
              </a:rPr>
              <a:t>anager</a:t>
            </a:r>
            <a:endParaRPr lang="tr-TR" dirty="0" smtClean="0">
              <a:solidFill>
                <a:srgbClr val="595959"/>
              </a:solidFill>
              <a:effectLst/>
              <a:latin typeface="Calibri"/>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3990665358"/>
              </p:ext>
            </p:extLst>
          </p:nvPr>
        </p:nvGraphicFramePr>
        <p:xfrm>
          <a:off x="377825" y="1890313"/>
          <a:ext cx="6805612" cy="6984794"/>
        </p:xfrm>
        <a:graphic>
          <a:graphicData uri="http://schemas.openxmlformats.org/drawingml/2006/table">
            <a:tbl>
              <a:tblPr>
                <a:tableStyleId>{5C22544A-7EE6-4342-B048-85BDC9FD1C3A}</a:tableStyleId>
              </a:tblPr>
              <a:tblGrid>
                <a:gridCol w="3591072"/>
                <a:gridCol w="668896"/>
                <a:gridCol w="513854"/>
                <a:gridCol w="809172"/>
                <a:gridCol w="513854"/>
                <a:gridCol w="708764"/>
              </a:tblGrid>
              <a:tr h="183062">
                <a:tc>
                  <a:txBody>
                    <a:bodyPr/>
                    <a:lstStyle/>
                    <a:p>
                      <a:pPr algn="ctr" fontAlgn="ctr"/>
                      <a:r>
                        <a:rPr lang="tr-TR" sz="700" u="none" strike="noStrike" dirty="0">
                          <a:effectLst/>
                        </a:rPr>
                        <a:t>İŞİN ADI</a:t>
                      </a:r>
                      <a:endParaRPr lang="tr-TR" sz="700" b="1" i="0" u="none" strike="noStrike" dirty="0">
                        <a:solidFill>
                          <a:srgbClr val="000000"/>
                        </a:solidFill>
                        <a:effectLst/>
                        <a:latin typeface="Calibri"/>
                      </a:endParaRPr>
                    </a:p>
                  </a:txBody>
                  <a:tcPr marL="4431" marR="4431" marT="4431" marB="0" anchor="ctr"/>
                </a:tc>
                <a:tc>
                  <a:txBody>
                    <a:bodyPr/>
                    <a:lstStyle/>
                    <a:p>
                      <a:pPr algn="ctr" fontAlgn="ctr"/>
                      <a:r>
                        <a:rPr lang="tr-TR" sz="500" u="none" strike="noStrike">
                          <a:effectLst/>
                        </a:rPr>
                        <a:t>İŞVEREN İDARE</a:t>
                      </a:r>
                      <a:endParaRPr lang="tr-TR" sz="500" b="1" i="0" u="none" strike="noStrike">
                        <a:solidFill>
                          <a:srgbClr val="000000"/>
                        </a:solidFill>
                        <a:effectLst/>
                        <a:latin typeface="Calibri"/>
                      </a:endParaRPr>
                    </a:p>
                  </a:txBody>
                  <a:tcPr marL="4431" marR="4431" marT="4431" marB="0" anchor="ctr"/>
                </a:tc>
                <a:tc>
                  <a:txBody>
                    <a:bodyPr/>
                    <a:lstStyle/>
                    <a:p>
                      <a:pPr algn="ctr" fontAlgn="ctr"/>
                      <a:r>
                        <a:rPr lang="tr-TR" sz="500" u="none" strike="noStrike">
                          <a:effectLst/>
                        </a:rPr>
                        <a:t>SÖZLEŞME TARİHİ</a:t>
                      </a:r>
                      <a:endParaRPr lang="tr-TR" sz="500" b="1" i="0" u="none" strike="noStrike">
                        <a:solidFill>
                          <a:srgbClr val="000000"/>
                        </a:solidFill>
                        <a:effectLst/>
                        <a:latin typeface="Calibri"/>
                      </a:endParaRPr>
                    </a:p>
                  </a:txBody>
                  <a:tcPr marL="4431" marR="4431" marT="4431" marB="0" anchor="ctr"/>
                </a:tc>
                <a:tc>
                  <a:txBody>
                    <a:bodyPr/>
                    <a:lstStyle/>
                    <a:p>
                      <a:pPr algn="ctr" fontAlgn="ctr"/>
                      <a:r>
                        <a:rPr lang="tr-TR" sz="500" u="none" strike="noStrike">
                          <a:effectLst/>
                        </a:rPr>
                        <a:t>SON KEŞİF BEDELİ</a:t>
                      </a:r>
                      <a:endParaRPr lang="tr-TR" sz="500" b="1" i="0" u="none" strike="noStrike">
                        <a:solidFill>
                          <a:srgbClr val="000000"/>
                        </a:solidFill>
                        <a:effectLst/>
                        <a:latin typeface="Calibri"/>
                      </a:endParaRPr>
                    </a:p>
                  </a:txBody>
                  <a:tcPr marL="4431" marR="4431" marT="4431" marB="0" anchor="ctr"/>
                </a:tc>
                <a:tc>
                  <a:txBody>
                    <a:bodyPr/>
                    <a:lstStyle/>
                    <a:p>
                      <a:pPr algn="ctr" fontAlgn="ctr"/>
                      <a:r>
                        <a:rPr lang="tr-TR" sz="500" u="none" strike="noStrike">
                          <a:effectLst/>
                        </a:rPr>
                        <a:t>KARNE KATSAYISI</a:t>
                      </a:r>
                      <a:endParaRPr lang="tr-TR" sz="500" b="1" i="0" u="none" strike="noStrike">
                        <a:solidFill>
                          <a:srgbClr val="000000"/>
                        </a:solidFill>
                        <a:effectLst/>
                        <a:latin typeface="Calibri"/>
                      </a:endParaRPr>
                    </a:p>
                  </a:txBody>
                  <a:tcPr marL="4431" marR="4431" marT="4431" marB="0" anchor="ctr"/>
                </a:tc>
                <a:tc>
                  <a:txBody>
                    <a:bodyPr/>
                    <a:lstStyle/>
                    <a:p>
                      <a:pPr algn="ctr" fontAlgn="ctr"/>
                      <a:r>
                        <a:rPr lang="tr-TR" sz="500" u="none" strike="noStrike">
                          <a:effectLst/>
                        </a:rPr>
                        <a:t>2010 YILI BEDELLERİ</a:t>
                      </a:r>
                      <a:endParaRPr lang="tr-TR" sz="500" b="1" i="0" u="none" strike="noStrike">
                        <a:solidFill>
                          <a:srgbClr val="000000"/>
                        </a:solidFill>
                        <a:effectLst/>
                        <a:latin typeface="Calibri"/>
                      </a:endParaRPr>
                    </a:p>
                  </a:txBody>
                  <a:tcPr marL="4431" marR="4431" marT="4431" marB="0" anchor="ctr"/>
                </a:tc>
              </a:tr>
              <a:tr h="148911">
                <a:tc>
                  <a:txBody>
                    <a:bodyPr/>
                    <a:lstStyle/>
                    <a:p>
                      <a:pPr algn="l" fontAlgn="b"/>
                      <a:r>
                        <a:rPr lang="tr-TR" sz="600" u="none" strike="noStrike" dirty="0">
                          <a:effectLst/>
                        </a:rPr>
                        <a:t>Göksü Evleri İnş. Sabit Fiyat Dönemi İşleri</a:t>
                      </a:r>
                      <a:endParaRPr lang="tr-TR" sz="600" b="0" i="0" u="none" strike="noStrike" dirty="0">
                        <a:solidFill>
                          <a:srgbClr val="000000"/>
                        </a:solidFill>
                        <a:effectLst/>
                        <a:latin typeface="Calibri"/>
                      </a:endParaRPr>
                    </a:p>
                  </a:txBody>
                  <a:tcPr marL="4431" marR="4431" marT="4431" marB="0" anchor="b"/>
                </a:tc>
                <a:tc>
                  <a:txBody>
                    <a:bodyPr/>
                    <a:lstStyle/>
                    <a:p>
                      <a:pPr algn="ctr" fontAlgn="b"/>
                      <a:r>
                        <a:rPr lang="tr-TR" sz="600" u="none" strike="noStrike">
                          <a:effectLst/>
                        </a:rPr>
                        <a:t>Gür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06.08.1993</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7.139.606.891,00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276.905</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197.699.999,00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Göksü Evleri İnş. Sabit Fiyat Bütçe Dışı İşleri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Gür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01.09.1994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2.546.385.623,00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165.902</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42.245.047,00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Göksü Evleri İkmal İnşaatı İşleri -I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Gür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01.09.1994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26.837.930.939,00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165.902</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445.246.642,00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Göksü Evleri İkmal İnşaatı İşleri -II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Gür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03.01.1996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19.821.361.099,00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41.780.000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82.813.646.672,00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Esenyurt Esenevler Arazi Drenaj İnş. İşleri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Erdem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10.03.1993</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3.220.873.855,00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276.905</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89.187.930,00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Esenyurt Esenevler Atıksu Uygulama ve İş Sonu Projeleri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Erdem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21.03.1993</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440.000.000,00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276.905</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12.183.864,00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Esenyurt Esenevler Yağmursuyu Uygulama ve İş Sonu Projeleri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dirty="0">
                          <a:effectLst/>
                        </a:rPr>
                        <a:t>Erdem İnşaat</a:t>
                      </a:r>
                      <a:endParaRPr lang="tr-TR" sz="600" b="0" i="0" u="none" strike="noStrike" dirty="0">
                        <a:solidFill>
                          <a:srgbClr val="000000"/>
                        </a:solidFill>
                        <a:effectLst/>
                        <a:latin typeface="Calibri"/>
                      </a:endParaRPr>
                    </a:p>
                  </a:txBody>
                  <a:tcPr marL="4431" marR="4431" marT="4431" marB="0" anchor="b"/>
                </a:tc>
                <a:tc>
                  <a:txBody>
                    <a:bodyPr/>
                    <a:lstStyle/>
                    <a:p>
                      <a:pPr algn="ctr" fontAlgn="b"/>
                      <a:r>
                        <a:rPr lang="tr-TR" sz="600" u="none" strike="noStrike">
                          <a:effectLst/>
                        </a:rPr>
                        <a:t>21.03.1993</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380.000.000,00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276.905</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10.522.428,00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Esenyurt Esenevler İçmesuyu Uygulama ve İş Sonu Projeleri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Erdem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21.03.1993</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320.000.000,00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276.905</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8.860.992,00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Esenyurt Esenevler Sulama Suyu Uygulama ve İş Sonu Projeleri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Erdem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21.03.1993</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450.000.000,00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276.905</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12.460.770,00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Esenyurt Esenevler Telefon Şebekesi Uygulama ve İş Sonu Projeleri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Erdem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21.03.1993</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150.000.000,00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276.905</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4.153.590,00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Esenyurt Esenevler Arıtma Tesisi Uygulama ve İş Sonu Projeleri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Erdem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21.03.1993</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430.000.000,00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276.905</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11.906.958,00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Esenyurt Boğazköy Servis Yolları İnş. İşleri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Erdem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24.03.1992</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6.145.065.638,00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459.036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282.080.635,00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dirty="0">
                          <a:effectLst/>
                        </a:rPr>
                        <a:t>Esenkent Boğazköy Servis Yolları 1. Kıs. İnş İşi</a:t>
                      </a:r>
                      <a:endParaRPr lang="tr-TR" sz="600" b="0" i="0" u="none" strike="noStrike" dirty="0">
                        <a:solidFill>
                          <a:srgbClr val="000000"/>
                        </a:solidFill>
                        <a:effectLst/>
                        <a:latin typeface="Calibri"/>
                      </a:endParaRPr>
                    </a:p>
                  </a:txBody>
                  <a:tcPr marL="4431" marR="4431" marT="4431" marB="0" anchor="b"/>
                </a:tc>
                <a:tc>
                  <a:txBody>
                    <a:bodyPr/>
                    <a:lstStyle/>
                    <a:p>
                      <a:pPr algn="ctr" fontAlgn="b"/>
                      <a:r>
                        <a:rPr lang="tr-TR" sz="600" u="none" strike="noStrike">
                          <a:effectLst/>
                        </a:rPr>
                        <a:t>Erdem İnşaat</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20.08.1994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133.351.565.384,00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165.902</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2.212.329.140,00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Beykoz İçmesuyu Şebeke İnşaatı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Tuna İnş. A.Ş İ.S.K.İ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20.07.1995</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11.395.730.553,00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75.409</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85.934.065,00 TL</a:t>
                      </a:r>
                      <a:endParaRPr lang="tr-TR" sz="600" b="0" i="0" u="none" strike="noStrike">
                        <a:solidFill>
                          <a:srgbClr val="000000"/>
                        </a:solidFill>
                        <a:effectLst/>
                        <a:latin typeface="Calibri"/>
                      </a:endParaRPr>
                    </a:p>
                  </a:txBody>
                  <a:tcPr marL="4431" marR="4431" marT="4431" marB="0" anchor="b"/>
                </a:tc>
              </a:tr>
              <a:tr h="290940">
                <a:tc>
                  <a:txBody>
                    <a:bodyPr/>
                    <a:lstStyle/>
                    <a:p>
                      <a:pPr algn="l" fontAlgn="b"/>
                      <a:r>
                        <a:rPr lang="tr-TR" sz="600" u="none" strike="noStrike">
                          <a:effectLst/>
                        </a:rPr>
                        <a:t>Acarkent - Beykoz Atıksu Yağmursuyu Kanalizasyon İnşaatı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Dost İnşaat(ACARLAR)</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13.05.1997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151.107.000,00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21.451</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324.291,00 TL</a:t>
                      </a:r>
                      <a:endParaRPr lang="tr-TR" sz="600" b="0" i="0" u="none" strike="noStrike">
                        <a:solidFill>
                          <a:srgbClr val="000000"/>
                        </a:solidFill>
                        <a:effectLst/>
                        <a:latin typeface="Calibri"/>
                      </a:endParaRPr>
                    </a:p>
                  </a:txBody>
                  <a:tcPr marL="4431" marR="4431" marT="4431" marB="0" anchor="b"/>
                </a:tc>
              </a:tr>
              <a:tr h="290940">
                <a:tc>
                  <a:txBody>
                    <a:bodyPr/>
                    <a:lstStyle/>
                    <a:p>
                      <a:pPr algn="l" fontAlgn="b"/>
                      <a:r>
                        <a:rPr lang="tr-TR" sz="600" u="none" strike="noStrike">
                          <a:effectLst/>
                        </a:rPr>
                        <a:t>Yağmursuyu Tahliye Hattı I. Kısım İnşaatı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Hayrabolu Belediye Başkanlığı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10.07.1998</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1.950.126.692,00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12.436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2.425.178,00 TL</a:t>
                      </a:r>
                      <a:endParaRPr lang="tr-TR" sz="600" b="0" i="0" u="none" strike="noStrike">
                        <a:solidFill>
                          <a:srgbClr val="000000"/>
                        </a:solidFill>
                        <a:effectLst/>
                        <a:latin typeface="Calibri"/>
                      </a:endParaRPr>
                    </a:p>
                  </a:txBody>
                  <a:tcPr marL="4431" marR="4431" marT="4431" marB="0" anchor="b"/>
                </a:tc>
              </a:tr>
              <a:tr h="290940">
                <a:tc>
                  <a:txBody>
                    <a:bodyPr/>
                    <a:lstStyle/>
                    <a:p>
                      <a:pPr algn="l" fontAlgn="b"/>
                      <a:r>
                        <a:rPr lang="tr-TR" sz="600" u="none" strike="noStrike">
                          <a:effectLst/>
                        </a:rPr>
                        <a:t>Yağmursuyu Tahliye Hattı II. Kısım İnşaatı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Hayrabolu Belediye Başkanlığı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08.09.1998</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3.192.549.387,00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12.436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3.970.254,00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Kartal-Pendik Atıksu- Yağmursuyu Şebeke ve Toplayıcılarına ait İş Sonu Proje ve Metraj Hazırlama Hizmetleri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İ S K 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02.06.1997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71.349.500.000,00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21.451</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153.123.162,00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Çanta Belediyesi Sahil Yerleşim Alanı Atıksu Uygulama ve İş Sonu Projesi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Çanta Belediyesi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19.09.1998</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6.865.500.000,00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12.436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8.537.936,00 TL</a:t>
                      </a:r>
                      <a:endParaRPr lang="tr-TR" sz="600" b="0" i="0" u="none" strike="noStrike">
                        <a:solidFill>
                          <a:srgbClr val="000000"/>
                        </a:solidFill>
                        <a:effectLst/>
                        <a:latin typeface="Calibri"/>
                      </a:endParaRPr>
                    </a:p>
                  </a:txBody>
                  <a:tcPr marL="4431" marR="4431" marT="4431" marB="0" anchor="b"/>
                </a:tc>
              </a:tr>
              <a:tr h="290940">
                <a:tc>
                  <a:txBody>
                    <a:bodyPr/>
                    <a:lstStyle/>
                    <a:p>
                      <a:pPr algn="l" fontAlgn="b"/>
                      <a:r>
                        <a:rPr lang="tr-TR" sz="600" u="none" strike="noStrike">
                          <a:effectLst/>
                        </a:rPr>
                        <a:t>Deniz Kuvvetleri İstanbul Boğaz Komutanlığı Selvi Burnu Lojmanları İçmesuyu Uygulama ve İş Sonu Projeleri ve İnş. İşi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Deniz Kuvvetleri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02.11.1998</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45.000.000.000,00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12.436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55.962.000,00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Lice Yağ Mermer Fabrikaları ve Sosyal Tesisleri İçmesuyu ve Kullanmasuyu Uygulama ve İş Sonu Projesi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Toprak Semiteri ve</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14.09.1999</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6.821.160.000,00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8.027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5.475.345,00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Sarıkamış Dağ Oteli Atıksu Yağmursuyu Drenajı ve Yol Projeleri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Toprak Semiteri ve</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02.08.1999</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6.662.085.000,00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8.027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5.347.656,00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Kavaklı Belediyesi Atıksu Uygulama ve İş Sonu Projesi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Kavaklı Belediyesi </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25.01.2000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7.500.000.000,00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4.854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3.640.500,00 TL</a:t>
                      </a:r>
                      <a:endParaRPr lang="tr-TR" sz="600" b="0" i="0" u="none" strike="noStrike">
                        <a:solidFill>
                          <a:srgbClr val="000000"/>
                        </a:solidFill>
                        <a:effectLst/>
                        <a:latin typeface="Calibri"/>
                      </a:endParaRPr>
                    </a:p>
                  </a:txBody>
                  <a:tcPr marL="4431" marR="4431" marT="4431" marB="0" anchor="b"/>
                </a:tc>
              </a:tr>
              <a:tr h="290940">
                <a:tc>
                  <a:txBody>
                    <a:bodyPr/>
                    <a:lstStyle/>
                    <a:p>
                      <a:pPr algn="l" fontAlgn="b"/>
                      <a:r>
                        <a:rPr lang="tr-TR" sz="600" u="none" strike="noStrike">
                          <a:effectLst/>
                        </a:rPr>
                        <a:t>Antalya Belediyesi Su ve Atıksu Projesi 20 B Bölgesi Evsel Bağlantıları İşi ve GIS Projelerinin Hazırlanması İşi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Erdem-Zeybek İnşaat Ortaklığı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30.01.2000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610.000.000.000,00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4.854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296.094.000,00 TL</a:t>
                      </a:r>
                      <a:endParaRPr lang="tr-TR" sz="600" b="0" i="0" u="none" strike="noStrike">
                        <a:solidFill>
                          <a:srgbClr val="000000"/>
                        </a:solidFill>
                        <a:effectLst/>
                        <a:latin typeface="Calibri"/>
                      </a:endParaRPr>
                    </a:p>
                  </a:txBody>
                  <a:tcPr marL="4431" marR="4431" marT="4431" marB="0" anchor="b"/>
                </a:tc>
              </a:tr>
              <a:tr h="290940">
                <a:tc>
                  <a:txBody>
                    <a:bodyPr/>
                    <a:lstStyle/>
                    <a:p>
                      <a:pPr algn="l" fontAlgn="b"/>
                      <a:r>
                        <a:rPr lang="tr-TR" sz="600" u="none" strike="noStrike">
                          <a:effectLst/>
                        </a:rPr>
                        <a:t>Antalya Belediyesi Su ve Atıksu Projesi 20 C Bölgesi Evsel Bağlantıları İşi ve GIS Projelerinin Hazırlanması İşi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Erdem-Zeybek İnşaat Ortaklığı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30.01.2000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640.000.000.000,00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4.854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310.656.000,00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DiyarbakırLice Yağ Fabrikası İnşaatına ait Atıksu Yağmursuyu Kanalizasyon Uygulama ve İş Sonu Projeleri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H.Toprak Holding</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01.07.2000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9.945.000.000,00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4.854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4.827.303,00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Beyoğlu (55) Dağınık Servis Hatları- 1 İnşaatı İşi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İGDAŞ</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07.08.2000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497.760.000.000,00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4.854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241.612.704,00 TL</a:t>
                      </a:r>
                      <a:endParaRPr lang="tr-TR" sz="600" b="0" i="0" u="none" strike="noStrike">
                        <a:solidFill>
                          <a:srgbClr val="000000"/>
                        </a:solidFill>
                        <a:effectLst/>
                        <a:latin typeface="Calibri"/>
                      </a:endParaRPr>
                    </a:p>
                  </a:txBody>
                  <a:tcPr marL="4431" marR="4431" marT="4431" marB="0" anchor="b"/>
                </a:tc>
              </a:tr>
              <a:tr h="290940">
                <a:tc>
                  <a:txBody>
                    <a:bodyPr/>
                    <a:lstStyle/>
                    <a:p>
                      <a:pPr algn="l" fontAlgn="b"/>
                      <a:r>
                        <a:rPr lang="tr-TR" sz="600" u="none" strike="noStrike">
                          <a:effectLst/>
                        </a:rPr>
                        <a:t>Güney Haliç Havzası I. Kısım Atıksu ve Yağmursuyu Şebeke ve Ana Toplayıcıları Röleve Ölçümü İşletme Paftalarını ve GIS</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İ S K 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08.06.2000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171.326.182.500,00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4.854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83.161.729,00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21. Sözleşme No'lu Antalya Kanalizasyon-İş Sonu Projeleri Hazırlanması İşi ARSAN Arıtma ve İnşaat A.Ş</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Antalya Büyükşehir</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01.12.2000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1.700.000.000.000,00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4.854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825.180.000,00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22. Sözleşme No'lu Antalya Kanalizasyon İşi- İş Sonu Projeleri Hazırlanması İşi ALKE İnşaat San. Ve Tic. A.Ş</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Antalya Büyükşehir</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29.08.2000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1.703.243.995.250,00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4.854</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826.754.635,00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'Ümraniye Telekom Müdürlüğü 06.02.03 Ge- 308 no'lu Revizyonları yer altı boru(kanal) projesi işi''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Türk Telekom</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08.01.2007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16.509.994,00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1.196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19.745.953,00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Ümraniye Müd. Dudullu AcısuPrensibal Lokal Yer Altı İşleri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Türk Telekom</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03.07.2007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15.831.312,00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1.196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18.934.249,00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Pendik Telkom Müd. Revizyonları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Türk Telekom</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01.05.2007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9.151.638,00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1.196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10.945.359,00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Üsküdar Telkom Müd. Revizyonları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Türk Telekom</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03.07.2007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20.739.361,00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1.196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24.804.276,00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Ümraniye Telekom Müdürlüğü 06.02.03 GE -324 No'lu Dudullu Acısu Yer Altı Boru (Kanal) ve Kablo İşi''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dirty="0">
                          <a:effectLst/>
                        </a:rPr>
                        <a:t>Türk Telekom</a:t>
                      </a:r>
                      <a:endParaRPr lang="tr-TR" sz="600" b="0" i="0" u="none" strike="noStrike" dirty="0">
                        <a:solidFill>
                          <a:srgbClr val="000000"/>
                        </a:solidFill>
                        <a:effectLst/>
                        <a:latin typeface="Calibri"/>
                      </a:endParaRPr>
                    </a:p>
                  </a:txBody>
                  <a:tcPr marL="4431" marR="4431" marT="4431" marB="0" anchor="b"/>
                </a:tc>
                <a:tc>
                  <a:txBody>
                    <a:bodyPr/>
                    <a:lstStyle/>
                    <a:p>
                      <a:pPr algn="ctr" fontAlgn="b"/>
                      <a:r>
                        <a:rPr lang="tr-TR" sz="600" u="none" strike="noStrike">
                          <a:effectLst/>
                        </a:rPr>
                        <a:t>08.01.2007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15.515.466,00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1.196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18.556.497,00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Kadıköy Telkom Müd. Burgazada Yer altı ve Kablo Revizyonları</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Türk Telekom</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12.06.2007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91.000.000,00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1.196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10.883.600,00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Üsküdar Telekom Müdürlüğü 06.02.03 GE -304 No'lu Yer Altı Boru (Kanal) ve Kablo Revizyonları İşi''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Türk Telekom</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09.05.2007</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15.992.523,00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1.196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19.127.058,00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r>
                        <a:rPr lang="tr-TR" sz="600" u="none" strike="noStrike">
                          <a:effectLst/>
                        </a:rPr>
                        <a:t>Üsküdar Müd. Revizyon İşleri</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Türk Telekom</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28.12.2206</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22.410.000,00 TL</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1.340</a:t>
                      </a:r>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30.029.400,00 TL</a:t>
                      </a:r>
                      <a:endParaRPr lang="tr-TR" sz="600" b="0" i="0" u="none" strike="noStrike">
                        <a:solidFill>
                          <a:srgbClr val="000000"/>
                        </a:solidFill>
                        <a:effectLst/>
                        <a:latin typeface="Calibri"/>
                      </a:endParaRPr>
                    </a:p>
                  </a:txBody>
                  <a:tcPr marL="4431" marR="4431" marT="4431" marB="0" anchor="b"/>
                </a:tc>
              </a:tr>
              <a:tr h="148911">
                <a:tc>
                  <a:txBody>
                    <a:bodyPr/>
                    <a:lstStyle/>
                    <a:p>
                      <a:pPr algn="l" fontAlgn="b"/>
                      <a:endParaRPr lang="tr-TR" sz="600" b="0" i="0" u="none" strike="noStrike">
                        <a:solidFill>
                          <a:srgbClr val="000000"/>
                        </a:solidFill>
                        <a:effectLst/>
                        <a:latin typeface="Calibri"/>
                      </a:endParaRPr>
                    </a:p>
                  </a:txBody>
                  <a:tcPr marL="4431" marR="4431" marT="4431" marB="0" anchor="b"/>
                </a:tc>
                <a:tc>
                  <a:txBody>
                    <a:bodyPr/>
                    <a:lstStyle/>
                    <a:p>
                      <a:pPr algn="ctr" fontAlgn="b"/>
                      <a:endParaRPr lang="tr-TR" sz="600" b="0" i="0" u="none" strike="noStrike">
                        <a:solidFill>
                          <a:srgbClr val="000000"/>
                        </a:solidFill>
                        <a:effectLst/>
                        <a:latin typeface="Calibri"/>
                      </a:endParaRPr>
                    </a:p>
                  </a:txBody>
                  <a:tcPr marL="4431" marR="4431" marT="4431" marB="0" anchor="b"/>
                </a:tc>
                <a:tc>
                  <a:txBody>
                    <a:bodyPr/>
                    <a:lstStyle/>
                    <a:p>
                      <a:pPr algn="ctr" fontAlgn="b"/>
                      <a:endParaRPr lang="tr-TR" sz="600" b="0" i="0" u="none" strike="noStrike">
                        <a:solidFill>
                          <a:srgbClr val="000000"/>
                        </a:solidFill>
                        <a:effectLst/>
                        <a:latin typeface="Calibri"/>
                      </a:endParaRPr>
                    </a:p>
                  </a:txBody>
                  <a:tcPr marL="4431" marR="4431" marT="4431" marB="0" anchor="b"/>
                </a:tc>
                <a:tc>
                  <a:txBody>
                    <a:bodyPr/>
                    <a:lstStyle/>
                    <a:p>
                      <a:pPr algn="ctr" fontAlgn="b"/>
                      <a:r>
                        <a:rPr lang="tr-TR" sz="600" u="none" strike="noStrike">
                          <a:effectLst/>
                        </a:rPr>
                        <a:t>5.694.602.876.105,00 TL</a:t>
                      </a:r>
                      <a:endParaRPr lang="tr-TR" sz="600" b="1" i="0" u="none" strike="noStrike">
                        <a:solidFill>
                          <a:srgbClr val="000000"/>
                        </a:solidFill>
                        <a:effectLst/>
                        <a:latin typeface="Calibri"/>
                      </a:endParaRPr>
                    </a:p>
                  </a:txBody>
                  <a:tcPr marL="4431" marR="4431" marT="4431" marB="0" anchor="b"/>
                </a:tc>
                <a:tc>
                  <a:txBody>
                    <a:bodyPr/>
                    <a:lstStyle/>
                    <a:p>
                      <a:pPr algn="ctr" fontAlgn="b"/>
                      <a:endParaRPr lang="tr-TR" sz="600" b="1" i="0" u="none" strike="noStrike">
                        <a:solidFill>
                          <a:srgbClr val="000000"/>
                        </a:solidFill>
                        <a:effectLst/>
                        <a:latin typeface="Calibri"/>
                      </a:endParaRPr>
                    </a:p>
                  </a:txBody>
                  <a:tcPr marL="4431" marR="4431" marT="4431" marB="0" anchor="b"/>
                </a:tc>
                <a:tc>
                  <a:txBody>
                    <a:bodyPr/>
                    <a:lstStyle/>
                    <a:p>
                      <a:pPr algn="ctr" fontAlgn="b"/>
                      <a:r>
                        <a:rPr lang="tr-TR" sz="600" u="none" strike="noStrike" dirty="0">
                          <a:effectLst/>
                        </a:rPr>
                        <a:t>89.208.577.817,00 TL</a:t>
                      </a:r>
                      <a:endParaRPr lang="tr-TR" sz="600" b="1" i="0" u="none" strike="noStrike" dirty="0">
                        <a:solidFill>
                          <a:srgbClr val="000000"/>
                        </a:solidFill>
                        <a:effectLst/>
                        <a:latin typeface="Calibri"/>
                      </a:endParaRPr>
                    </a:p>
                  </a:txBody>
                  <a:tcPr marL="4431" marR="4431" marT="4431" marB="0" anchor="b"/>
                </a:tc>
              </a:tr>
            </a:tbl>
          </a:graphicData>
        </a:graphic>
      </p:graphicFrame>
      <p:sp>
        <p:nvSpPr>
          <p:cNvPr id="11" name="Rectangle 10"/>
          <p:cNvSpPr/>
          <p:nvPr/>
        </p:nvSpPr>
        <p:spPr>
          <a:xfrm>
            <a:off x="324247" y="1818308"/>
            <a:ext cx="6912768" cy="7112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32872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75348"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9" name="Text Box 2"/>
          <p:cNvSpPr txBox="1">
            <a:spLocks noChangeArrowheads="1"/>
          </p:cNvSpPr>
          <p:nvPr/>
        </p:nvSpPr>
        <p:spPr bwMode="auto">
          <a:xfrm>
            <a:off x="396255" y="882204"/>
            <a:ext cx="7061432" cy="619760"/>
          </a:xfrm>
          <a:prstGeom prst="rect">
            <a:avLst/>
          </a:prstGeom>
          <a:noFill/>
          <a:ln w="9525">
            <a:noFill/>
            <a:miter lim="800000"/>
            <a:headEnd/>
            <a:tailEnd/>
          </a:ln>
        </p:spPr>
        <p:txBody>
          <a:bodyPr rot="0" vert="horz" wrap="square" lIns="91440" tIns="45720" rIns="91440" bIns="45720" anchor="t" anchorCtr="0">
            <a:noAutofit/>
          </a:bodyPr>
          <a:lstStyle/>
          <a:p>
            <a:pPr>
              <a:spcAft>
                <a:spcPts val="1000"/>
              </a:spcAft>
            </a:pPr>
            <a:r>
              <a:rPr lang="tr-TR" b="1" dirty="0" smtClean="0">
                <a:solidFill>
                  <a:srgbClr val="595959"/>
                </a:solidFill>
                <a:effectLst/>
                <a:latin typeface="Calibri"/>
                <a:ea typeface="Calibri"/>
                <a:cs typeface="Times New Roman"/>
              </a:rPr>
              <a:t>  BİTİRİLEN ve DEVAM EDEN  İŞLER </a:t>
            </a:r>
            <a:r>
              <a:rPr lang="tr-TR" dirty="0" smtClean="0">
                <a:solidFill>
                  <a:srgbClr val="595959"/>
                </a:solidFill>
                <a:effectLst/>
                <a:latin typeface="Calibri"/>
                <a:ea typeface="Calibri"/>
                <a:cs typeface="Times New Roman"/>
              </a:rPr>
              <a:t>– COMPLETED &amp; ONGOING  JOBS</a:t>
            </a:r>
          </a:p>
        </p:txBody>
      </p:sp>
      <p:graphicFrame>
        <p:nvGraphicFramePr>
          <p:cNvPr id="2" name="Tablo 1"/>
          <p:cNvGraphicFramePr>
            <a:graphicFrameLocks noGrp="1"/>
          </p:cNvGraphicFramePr>
          <p:nvPr>
            <p:extLst>
              <p:ext uri="{D42A27DB-BD31-4B8C-83A1-F6EECF244321}">
                <p14:modId xmlns:p14="http://schemas.microsoft.com/office/powerpoint/2010/main" val="3599298672"/>
              </p:ext>
            </p:extLst>
          </p:nvPr>
        </p:nvGraphicFramePr>
        <p:xfrm>
          <a:off x="439948" y="1386260"/>
          <a:ext cx="6537350" cy="7059769"/>
        </p:xfrm>
        <a:graphic>
          <a:graphicData uri="http://schemas.openxmlformats.org/drawingml/2006/table">
            <a:tbl>
              <a:tblPr>
                <a:tableStyleId>{5C22544A-7EE6-4342-B048-85BDC9FD1C3A}</a:tableStyleId>
              </a:tblPr>
              <a:tblGrid>
                <a:gridCol w="213427"/>
                <a:gridCol w="534968"/>
                <a:gridCol w="1100529"/>
                <a:gridCol w="1558942"/>
                <a:gridCol w="2136586"/>
                <a:gridCol w="992898"/>
              </a:tblGrid>
              <a:tr h="186649">
                <a:tc>
                  <a:txBody>
                    <a:bodyPr/>
                    <a:lstStyle/>
                    <a:p>
                      <a:pPr algn="ctr" fontAlgn="ctr"/>
                      <a:r>
                        <a:rPr lang="tr-TR" sz="800" b="1" u="none" strike="noStrike" dirty="0">
                          <a:effectLst/>
                        </a:rPr>
                        <a:t> </a:t>
                      </a:r>
                      <a:endParaRPr lang="tr-TR" sz="800" b="1" i="0" u="none" strike="noStrike" dirty="0">
                        <a:effectLst/>
                        <a:latin typeface="Arial"/>
                      </a:endParaRPr>
                    </a:p>
                  </a:txBody>
                  <a:tcPr marL="6965" marR="6965" marT="6965" marB="0" anchor="ctr"/>
                </a:tc>
                <a:tc>
                  <a:txBody>
                    <a:bodyPr/>
                    <a:lstStyle/>
                    <a:p>
                      <a:pPr algn="ctr" fontAlgn="ctr"/>
                      <a:r>
                        <a:rPr lang="tr-TR" sz="700" u="none" strike="noStrike">
                          <a:effectLst/>
                        </a:rPr>
                        <a:t> </a:t>
                      </a:r>
                      <a:endParaRPr lang="tr-TR" sz="700" b="0" i="0" u="none" strike="noStrike">
                        <a:effectLst/>
                        <a:latin typeface="Arial"/>
                      </a:endParaRPr>
                    </a:p>
                  </a:txBody>
                  <a:tcPr marL="6965" marR="6965" marT="6965" marB="0" anchor="ctr"/>
                </a:tc>
                <a:tc>
                  <a:txBody>
                    <a:bodyPr/>
                    <a:lstStyle/>
                    <a:p>
                      <a:pPr algn="ctr" fontAlgn="ctr"/>
                      <a:r>
                        <a:rPr lang="tr-TR" sz="900" b="1" u="none" strike="noStrike" dirty="0">
                          <a:effectLst/>
                        </a:rPr>
                        <a:t>TARİH</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KURUM</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İŞİN ADI</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TUTAR</a:t>
                      </a:r>
                      <a:endParaRPr lang="tr-TR" sz="900" b="1" i="0" u="none" strike="noStrike" dirty="0">
                        <a:effectLst/>
                        <a:latin typeface="Arial"/>
                      </a:endParaRPr>
                    </a:p>
                  </a:txBody>
                  <a:tcPr marL="6965" marR="6965" marT="6965" marB="0" anchor="ctr"/>
                </a:tc>
              </a:tr>
              <a:tr h="186649">
                <a:tc>
                  <a:txBody>
                    <a:bodyPr/>
                    <a:lstStyle/>
                    <a:p>
                      <a:pPr algn="ctr" fontAlgn="ctr"/>
                      <a:r>
                        <a:rPr lang="tr-TR" sz="800" b="1" u="none" strike="noStrike" dirty="0">
                          <a:effectLst/>
                        </a:rPr>
                        <a:t>1</a:t>
                      </a:r>
                      <a:endParaRPr lang="tr-TR" sz="800" b="1" i="0" u="none" strike="noStrike" dirty="0">
                        <a:effectLst/>
                        <a:latin typeface="Arial"/>
                      </a:endParaRPr>
                    </a:p>
                  </a:txBody>
                  <a:tcPr marL="6965" marR="6965" marT="6965" marB="0" anchor="ctr"/>
                </a:tc>
                <a:tc rowSpan="21">
                  <a:txBody>
                    <a:bodyPr/>
                    <a:lstStyle/>
                    <a:p>
                      <a:pPr marL="0" algn="ctr" defTabSz="914400" rtl="0" eaLnBrk="1" fontAlgn="ctr" latinLnBrk="0" hangingPunct="1"/>
                      <a:r>
                        <a:rPr lang="tr-TR" sz="800" b="1" u="none" strike="noStrike" kern="1200" dirty="0">
                          <a:solidFill>
                            <a:schemeClr val="dk1"/>
                          </a:solidFill>
                          <a:effectLst>
                            <a:outerShdw blurRad="38100" dist="38100" dir="2700000" algn="tl">
                              <a:srgbClr val="000000">
                                <a:alpha val="43137"/>
                              </a:srgbClr>
                            </a:outerShdw>
                          </a:effectLst>
                          <a:latin typeface="+mn-lt"/>
                          <a:ea typeface="+mn-ea"/>
                          <a:cs typeface="+mn-cs"/>
                        </a:rPr>
                        <a:t>BİTEN İŞLER</a:t>
                      </a:r>
                    </a:p>
                  </a:txBody>
                  <a:tcPr marL="6965" marR="6965" marT="6965" marB="0" vert="vert270" anchor="ctr"/>
                </a:tc>
                <a:tc>
                  <a:txBody>
                    <a:bodyPr/>
                    <a:lstStyle/>
                    <a:p>
                      <a:pPr algn="ctr" fontAlgn="ctr"/>
                      <a:r>
                        <a:rPr lang="tr-TR" sz="700" u="none" strike="noStrike">
                          <a:effectLst/>
                        </a:rPr>
                        <a:t>2007</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CANAY Telekom (TELLCOM İLETİŞİM A.Ş.)</a:t>
                      </a:r>
                      <a:endParaRPr lang="tr-TR" sz="600" b="0" i="0" u="none" strike="noStrike">
                        <a:effectLst/>
                        <a:latin typeface="Arial"/>
                      </a:endParaRPr>
                    </a:p>
                  </a:txBody>
                  <a:tcPr marL="6965" marR="6965" marT="6965" marB="0" anchor="ctr"/>
                </a:tc>
                <a:tc>
                  <a:txBody>
                    <a:bodyPr/>
                    <a:lstStyle/>
                    <a:p>
                      <a:pPr algn="ctr" fontAlgn="ctr"/>
                      <a:r>
                        <a:rPr lang="it-IT" sz="600" u="none" strike="noStrike">
                          <a:effectLst/>
                        </a:rPr>
                        <a:t>Gebze  F/O Temini ve Tesisi İşi</a:t>
                      </a:r>
                      <a:endParaRPr lang="it-IT" sz="600" b="0" i="0" u="none" strike="noStrike">
                        <a:effectLst/>
                        <a:latin typeface="Arial"/>
                      </a:endParaRPr>
                    </a:p>
                  </a:txBody>
                  <a:tcPr marL="6965" marR="6965" marT="6965" marB="0" anchor="ctr"/>
                </a:tc>
                <a:tc>
                  <a:txBody>
                    <a:bodyPr/>
                    <a:lstStyle/>
                    <a:p>
                      <a:pPr algn="r" fontAlgn="ctr"/>
                      <a:r>
                        <a:rPr lang="tr-TR" sz="700" u="none" strike="noStrike">
                          <a:effectLst/>
                        </a:rPr>
                        <a:t>500,000.00 TL</a:t>
                      </a:r>
                      <a:endParaRPr lang="tr-TR" sz="700" b="0" i="0" u="none" strike="noStrike">
                        <a:effectLst/>
                        <a:latin typeface="Arial"/>
                      </a:endParaRPr>
                    </a:p>
                  </a:txBody>
                  <a:tcPr marL="6965" marR="6965" marT="6965" marB="0" anchor="ctr"/>
                </a:tc>
              </a:tr>
              <a:tr h="186649">
                <a:tc>
                  <a:txBody>
                    <a:bodyPr/>
                    <a:lstStyle/>
                    <a:p>
                      <a:pPr algn="ctr" fontAlgn="ctr"/>
                      <a:r>
                        <a:rPr lang="tr-TR" sz="800" b="1" u="none" strike="noStrike" dirty="0">
                          <a:effectLst/>
                        </a:rPr>
                        <a:t>2</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2008</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CANAY Telekom (TELLCOM İLETİŞİM A.Ş.)</a:t>
                      </a:r>
                      <a:endParaRPr lang="tr-TR" sz="600" b="0" i="0" u="none" strike="noStrike">
                        <a:effectLst/>
                        <a:latin typeface="Arial"/>
                      </a:endParaRPr>
                    </a:p>
                  </a:txBody>
                  <a:tcPr marL="6965" marR="6965" marT="6965" marB="0" anchor="ctr"/>
                </a:tc>
                <a:tc>
                  <a:txBody>
                    <a:bodyPr/>
                    <a:lstStyle/>
                    <a:p>
                      <a:pPr algn="ctr" fontAlgn="ctr"/>
                      <a:r>
                        <a:rPr lang="it-IT" sz="600" u="none" strike="noStrike">
                          <a:effectLst/>
                        </a:rPr>
                        <a:t>Denizli-Antalya F/O Temini ve Tesisi İşi</a:t>
                      </a:r>
                      <a:endParaRPr lang="it-IT" sz="600" b="0" i="0" u="none" strike="noStrike">
                        <a:effectLst/>
                        <a:latin typeface="Arial"/>
                      </a:endParaRPr>
                    </a:p>
                  </a:txBody>
                  <a:tcPr marL="6965" marR="6965" marT="6965" marB="0" anchor="ctr"/>
                </a:tc>
                <a:tc>
                  <a:txBody>
                    <a:bodyPr/>
                    <a:lstStyle/>
                    <a:p>
                      <a:pPr algn="r" fontAlgn="ctr"/>
                      <a:r>
                        <a:rPr lang="tr-TR" sz="700" u="none" strike="noStrike">
                          <a:effectLst/>
                        </a:rPr>
                        <a:t>4,500,000.00 TL</a:t>
                      </a:r>
                      <a:endParaRPr lang="tr-TR" sz="700" b="0" i="0" u="none" strike="noStrike">
                        <a:effectLst/>
                        <a:latin typeface="Arial"/>
                      </a:endParaRPr>
                    </a:p>
                  </a:txBody>
                  <a:tcPr marL="6965" marR="6965" marT="6965" marB="0" anchor="ctr"/>
                </a:tc>
              </a:tr>
              <a:tr h="186649">
                <a:tc>
                  <a:txBody>
                    <a:bodyPr/>
                    <a:lstStyle/>
                    <a:p>
                      <a:pPr algn="ctr" fontAlgn="ctr"/>
                      <a:r>
                        <a:rPr lang="tr-TR" sz="800" b="1" u="none" strike="noStrike" dirty="0">
                          <a:effectLst/>
                        </a:rPr>
                        <a:t>3</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2009</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Serdem Elektrik San. Tic. Ltd. Şti  (TELLCOM İLETİŞİM A.Ş.)</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Balıkesir-Çanakkale  F/O Temini ve Tesisi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5,000,000.00 TL</a:t>
                      </a:r>
                      <a:endParaRPr lang="tr-TR" sz="700" b="0" i="0" u="none" strike="noStrike">
                        <a:effectLst/>
                        <a:latin typeface="Arial"/>
                      </a:endParaRPr>
                    </a:p>
                  </a:txBody>
                  <a:tcPr marL="6965" marR="6965" marT="6965" marB="0" anchor="ctr"/>
                </a:tc>
              </a:tr>
              <a:tr h="208935">
                <a:tc>
                  <a:txBody>
                    <a:bodyPr/>
                    <a:lstStyle/>
                    <a:p>
                      <a:pPr algn="ctr" fontAlgn="ctr"/>
                      <a:r>
                        <a:rPr lang="tr-TR" sz="800" b="1" u="none" strike="noStrike" dirty="0">
                          <a:effectLst/>
                        </a:rPr>
                        <a:t>4</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15.10.2009</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ANTALYA-KONYA MERSİN-ADANA  MERSİN-KONYA 2. Nolu GEÇİŞ HAKKI SÜREÇLERİNİN TAMAMLANMASI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35,400.00 TL</a:t>
                      </a:r>
                      <a:endParaRPr lang="tr-TR" sz="700" b="0" i="0" u="none" strike="noStrike">
                        <a:effectLst/>
                        <a:latin typeface="Arial"/>
                      </a:endParaRPr>
                    </a:p>
                  </a:txBody>
                  <a:tcPr marL="6965" marR="6965" marT="6965" marB="0" anchor="ctr"/>
                </a:tc>
              </a:tr>
              <a:tr h="208935">
                <a:tc>
                  <a:txBody>
                    <a:bodyPr/>
                    <a:lstStyle/>
                    <a:p>
                      <a:pPr algn="ctr" fontAlgn="ctr"/>
                      <a:r>
                        <a:rPr lang="tr-TR" sz="800" b="1" u="none" strike="noStrike" dirty="0">
                          <a:effectLst/>
                        </a:rPr>
                        <a:t>5</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16.11.2009</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ANTALYA-KONYA MERSİN-ADANA  MERSİN-KONYA 1. Nolu GEÇİŞ HAKKI SÜREÇLERİNİN TAMAMLANMASI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60,180.00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dirty="0">
                          <a:effectLst/>
                        </a:rPr>
                        <a:t>6</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16.11.2009</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KOCAELİ- İZMİT FTTX MUHTELİF PROJE İŞLERİ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28,369.47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dirty="0">
                          <a:effectLst/>
                        </a:rPr>
                        <a:t>7</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16.11.2009</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KOCAELİ- GEBZE FTTX MUHTELİF PROJE İŞLERİ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16,211.09 TL</a:t>
                      </a:r>
                      <a:endParaRPr lang="tr-TR" sz="700" b="0" i="0" u="none" strike="noStrike">
                        <a:effectLst/>
                        <a:latin typeface="Arial"/>
                      </a:endParaRPr>
                    </a:p>
                  </a:txBody>
                  <a:tcPr marL="6965" marR="6965" marT="6965" marB="0" anchor="ctr"/>
                </a:tc>
              </a:tr>
              <a:tr h="208935">
                <a:tc>
                  <a:txBody>
                    <a:bodyPr/>
                    <a:lstStyle/>
                    <a:p>
                      <a:pPr algn="ctr" fontAlgn="ctr"/>
                      <a:r>
                        <a:rPr lang="tr-TR" sz="800" b="1" u="none" strike="noStrike">
                          <a:effectLst/>
                        </a:rPr>
                        <a:t>8</a:t>
                      </a:r>
                      <a:endParaRPr lang="tr-TR" sz="800" b="1" i="0" u="none" strike="noStrike">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21.11.2009</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ANATALYA TRAMWAY YÖNETİM MERKEZİ F/O PROJE İŞLERİ -KONYA-ANAKARA 15 LOKASYON İNCELENMESİ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162,906.25 TL</a:t>
                      </a:r>
                      <a:endParaRPr lang="tr-TR" sz="700" b="0" i="0" u="none" strike="noStrike">
                        <a:effectLst/>
                        <a:latin typeface="Arial"/>
                      </a:endParaRPr>
                    </a:p>
                  </a:txBody>
                  <a:tcPr marL="6965" marR="6965" marT="6965" marB="0" anchor="ctr"/>
                </a:tc>
              </a:tr>
              <a:tr h="208935">
                <a:tc>
                  <a:txBody>
                    <a:bodyPr/>
                    <a:lstStyle/>
                    <a:p>
                      <a:pPr algn="ctr" fontAlgn="ctr"/>
                      <a:r>
                        <a:rPr lang="tr-TR" sz="800" b="1" u="none" strike="noStrike" dirty="0">
                          <a:effectLst/>
                        </a:rPr>
                        <a:t>9</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19.02.2010</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ANTALYA-KONYA MERSİN-ADANA  MERSİN-KONYA 3. Nolu GEÇİŞ HAKKI SÜREÇLERİNİN TAMAMLANMASI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35,400.00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dirty="0">
                          <a:effectLst/>
                        </a:rPr>
                        <a:t>10</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19.02.2010</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ANATALYA ŞEHİRİÇİ FTTX PROJE İŞLERİ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65,771.78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dirty="0">
                          <a:effectLst/>
                        </a:rPr>
                        <a:t>11</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31.03.2010</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DERİNCE-ÇAYIROVA -GOSB F/O PROJE İŞLERİ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16,832.32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a:effectLst/>
                        </a:rPr>
                        <a:t>12</a:t>
                      </a:r>
                      <a:endParaRPr lang="tr-TR" sz="800" b="1" i="0" u="none" strike="noStrike">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28.06.2010</a:t>
                      </a:r>
                      <a:endParaRPr lang="tr-TR" sz="700" b="0" i="0" u="none" strike="noStrike">
                        <a:effectLst/>
                        <a:latin typeface="Arial"/>
                      </a:endParaRPr>
                    </a:p>
                  </a:txBody>
                  <a:tcPr marL="6965" marR="6965" marT="6965" marB="0" anchor="ctr"/>
                </a:tc>
                <a:tc>
                  <a:txBody>
                    <a:bodyPr/>
                    <a:lstStyle/>
                    <a:p>
                      <a:pPr algn="ctr" fontAlgn="ctr"/>
                      <a:r>
                        <a:rPr lang="tr-TR" sz="600" u="none" strike="noStrike" dirty="0">
                          <a:effectLst/>
                        </a:rPr>
                        <a:t>TELLCOM İLETİŞİM A.Ş.(SUPERONLINE)</a:t>
                      </a:r>
                      <a:endParaRPr lang="tr-TR" sz="600" b="0" i="0" u="none" strike="noStrike" dirty="0">
                        <a:effectLst/>
                        <a:latin typeface="Arial"/>
                      </a:endParaRPr>
                    </a:p>
                  </a:txBody>
                  <a:tcPr marL="6965" marR="6965" marT="6965" marB="0" anchor="ctr"/>
                </a:tc>
                <a:tc>
                  <a:txBody>
                    <a:bodyPr/>
                    <a:lstStyle/>
                    <a:p>
                      <a:pPr algn="ctr" fontAlgn="ctr"/>
                      <a:r>
                        <a:rPr lang="tr-TR" sz="600" u="none" strike="noStrike">
                          <a:effectLst/>
                        </a:rPr>
                        <a:t>ANKARA-KONYA ISLAH SÜREÇLERİ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111,510.00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dirty="0">
                          <a:effectLst/>
                        </a:rPr>
                        <a:t>13</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28.06.2010</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ANKARA-ADANA ISLAH SÜREÇLERİ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54,870.00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a:effectLst/>
                        </a:rPr>
                        <a:t>14</a:t>
                      </a:r>
                      <a:endParaRPr lang="tr-TR" sz="800" b="1" i="0" u="none" strike="noStrike">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28.09.2010</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ANKARA-ADANA ISLAH SÜREÇLERİ İŞİ-II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73,160.00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dirty="0">
                          <a:effectLst/>
                        </a:rPr>
                        <a:t>15</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05.10.2010</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KONYA BÜYÜKŞEHİR BELEDİYESİ  DEPLASE PROJESİ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18,713.35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a:effectLst/>
                        </a:rPr>
                        <a:t>16</a:t>
                      </a:r>
                      <a:endParaRPr lang="tr-TR" sz="800" b="1" i="0" u="none" strike="noStrike">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01.12.2010</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ANKARA-ADANA ISLAH SÜREÇLERİ İŞİ-III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54,870.00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dirty="0">
                          <a:effectLst/>
                        </a:rPr>
                        <a:t>17</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01.12.2010</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ANKARA-KONYA ISLAH SÜREÇLERİ İŞİ-II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47,790.00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a:effectLst/>
                        </a:rPr>
                        <a:t>18</a:t>
                      </a:r>
                      <a:endParaRPr lang="tr-TR" sz="800" b="1" i="0" u="none" strike="noStrike">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24.12.2010</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BURSA-İZMİR GEÇİŞ HAKLARI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135,700.00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dirty="0">
                          <a:effectLst/>
                        </a:rPr>
                        <a:t>19</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27.07.2011</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TELLCOM İLETİŞİM A.Ş.(SUPERONLINE)</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ELAZIG-MALATYA F/O GÜZ.  TESPİT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147,500.00 TL</a:t>
                      </a:r>
                      <a:endParaRPr lang="tr-TR" sz="700" b="0" i="0" u="none" strike="noStrike">
                        <a:effectLst/>
                        <a:latin typeface="Arial"/>
                      </a:endParaRPr>
                    </a:p>
                  </a:txBody>
                  <a:tcPr marL="6965" marR="6965" marT="6965" marB="0" anchor="ctr"/>
                </a:tc>
              </a:tr>
              <a:tr h="139290">
                <a:tc>
                  <a:txBody>
                    <a:bodyPr/>
                    <a:lstStyle/>
                    <a:p>
                      <a:pPr algn="ctr" fontAlgn="ctr"/>
                      <a:r>
                        <a:rPr lang="tr-TR" sz="800" b="1" u="none" strike="noStrike">
                          <a:effectLst/>
                        </a:rPr>
                        <a:t>20</a:t>
                      </a:r>
                      <a:endParaRPr lang="tr-TR" sz="800" b="1" i="0" u="none" strike="noStrike">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02.12.2011</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 SUPERONLINE  İLETİŞİM HİZ. A.Ş.</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KAYSERİ MERA- MALİYE İRTİFAK TESİSİ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82,394.27 TL</a:t>
                      </a:r>
                      <a:endParaRPr lang="tr-TR" sz="700" b="0" i="0" u="none" strike="noStrike">
                        <a:effectLst/>
                        <a:latin typeface="Arial"/>
                      </a:endParaRPr>
                    </a:p>
                  </a:txBody>
                  <a:tcPr marL="6965" marR="6965" marT="6965" marB="0" anchor="ctr"/>
                </a:tc>
              </a:tr>
              <a:tr h="208935">
                <a:tc>
                  <a:txBody>
                    <a:bodyPr/>
                    <a:lstStyle/>
                    <a:p>
                      <a:pPr algn="ctr" fontAlgn="ctr"/>
                      <a:r>
                        <a:rPr lang="tr-TR" sz="800" b="1" u="none" strike="noStrike" dirty="0">
                          <a:effectLst/>
                        </a:rPr>
                        <a:t>21</a:t>
                      </a:r>
                      <a:endParaRPr lang="tr-TR" sz="800" b="1" i="0" u="none" strike="noStrike" dirty="0">
                        <a:effectLst/>
                        <a:latin typeface="Arial"/>
                      </a:endParaRPr>
                    </a:p>
                  </a:txBody>
                  <a:tcPr marL="6965" marR="6965" marT="6965" marB="0" anchor="ctr"/>
                </a:tc>
                <a:tc vMerge="1">
                  <a:txBody>
                    <a:bodyPr/>
                    <a:lstStyle/>
                    <a:p>
                      <a:endParaRPr lang="tr-TR"/>
                    </a:p>
                  </a:txBody>
                  <a:tcPr/>
                </a:tc>
                <a:tc>
                  <a:txBody>
                    <a:bodyPr/>
                    <a:lstStyle/>
                    <a:p>
                      <a:pPr algn="ctr" fontAlgn="ctr"/>
                      <a:r>
                        <a:rPr lang="tr-TR" sz="700" u="none" strike="noStrike">
                          <a:effectLst/>
                        </a:rPr>
                        <a:t>14.12.2011</a:t>
                      </a:r>
                      <a:endParaRPr lang="tr-TR" sz="700" b="0" i="0" u="none" strike="noStrike">
                        <a:effectLst/>
                        <a:latin typeface="Arial"/>
                      </a:endParaRPr>
                    </a:p>
                  </a:txBody>
                  <a:tcPr marL="6965" marR="6965" marT="6965" marB="0" anchor="ctr"/>
                </a:tc>
                <a:tc>
                  <a:txBody>
                    <a:bodyPr/>
                    <a:lstStyle/>
                    <a:p>
                      <a:pPr algn="ctr" fontAlgn="ctr"/>
                      <a:r>
                        <a:rPr lang="tr-TR" sz="600" u="none" strike="noStrike">
                          <a:effectLst/>
                        </a:rPr>
                        <a:t> SUPERONLINE  İLETİŞİM HİZ. A.Ş.</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BURSA-ESKİŞEHİR DSİ GÜZERGAH -BURSA-İZMİR HAZİNE İRTİFAK TESİSİ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144,597.20 TL</a:t>
                      </a:r>
                      <a:endParaRPr lang="tr-TR" sz="700" b="0" i="0" u="none" strike="noStrike">
                        <a:effectLst/>
                        <a:latin typeface="Arial"/>
                      </a:endParaRPr>
                    </a:p>
                  </a:txBody>
                  <a:tcPr marL="6965" marR="6965" marT="6965" marB="0" anchor="ctr"/>
                </a:tc>
              </a:tr>
              <a:tr h="208935">
                <a:tc>
                  <a:txBody>
                    <a:bodyPr/>
                    <a:lstStyle/>
                    <a:p>
                      <a:pPr algn="ctr" fontAlgn="b"/>
                      <a:r>
                        <a:rPr lang="tr-TR" sz="800" b="1" u="none" strike="noStrike">
                          <a:effectLst/>
                        </a:rPr>
                        <a:t> </a:t>
                      </a:r>
                      <a:endParaRPr lang="tr-TR" sz="800" b="1"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r" fontAlgn="b"/>
                      <a:r>
                        <a:rPr lang="tr-TR" sz="800" u="none" strike="noStrike">
                          <a:effectLst/>
                        </a:rPr>
                        <a:t>11,292,175.72 TL</a:t>
                      </a:r>
                      <a:endParaRPr lang="tr-TR" sz="800" b="1" i="0" u="none" strike="noStrike">
                        <a:effectLst/>
                        <a:latin typeface="Arial"/>
                      </a:endParaRPr>
                    </a:p>
                  </a:txBody>
                  <a:tcPr marL="6965" marR="6965" marT="6965" marB="0" anchor="b"/>
                </a:tc>
              </a:tr>
              <a:tr h="208935">
                <a:tc>
                  <a:txBody>
                    <a:bodyPr/>
                    <a:lstStyle/>
                    <a:p>
                      <a:pPr algn="ctr" fontAlgn="b"/>
                      <a:r>
                        <a:rPr lang="tr-TR" sz="800" b="1" u="none" strike="noStrike" dirty="0">
                          <a:effectLst/>
                        </a:rPr>
                        <a:t> </a:t>
                      </a:r>
                      <a:endParaRPr lang="tr-TR" sz="800" b="1" i="0" u="none" strike="noStrike" dirty="0">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r" fontAlgn="b"/>
                      <a:r>
                        <a:rPr lang="tr-TR" sz="800" u="none" strike="noStrike">
                          <a:effectLst/>
                        </a:rPr>
                        <a:t> </a:t>
                      </a:r>
                      <a:endParaRPr lang="tr-TR" sz="800" b="1" i="0" u="none" strike="noStrike">
                        <a:effectLst/>
                        <a:latin typeface="Arial"/>
                      </a:endParaRPr>
                    </a:p>
                  </a:txBody>
                  <a:tcPr marL="6965" marR="6965" marT="6965" marB="0" anchor="b"/>
                </a:tc>
              </a:tr>
              <a:tr h="153357">
                <a:tc>
                  <a:txBody>
                    <a:bodyPr/>
                    <a:lstStyle/>
                    <a:p>
                      <a:pPr algn="ctr" fontAlgn="b"/>
                      <a:r>
                        <a:rPr lang="tr-TR" sz="800" b="1" u="none" strike="noStrike">
                          <a:effectLst/>
                        </a:rPr>
                        <a:t> </a:t>
                      </a:r>
                      <a:endParaRPr lang="tr-TR" sz="800" b="1"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ctr" fontAlgn="ctr"/>
                      <a:r>
                        <a:rPr lang="tr-TR" sz="900" b="1" u="none" strike="noStrike" dirty="0">
                          <a:effectLst/>
                        </a:rPr>
                        <a:t>TARİH</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KURUM</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İŞİN ADI</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TUTAR</a:t>
                      </a:r>
                      <a:endParaRPr lang="tr-TR" sz="900" b="1" i="0" u="none" strike="noStrike" dirty="0">
                        <a:effectLst/>
                        <a:latin typeface="Arial"/>
                      </a:endParaRPr>
                    </a:p>
                  </a:txBody>
                  <a:tcPr marL="6965" marR="6965" marT="6965" marB="0" anchor="ctr"/>
                </a:tc>
              </a:tr>
              <a:tr h="146255">
                <a:tc>
                  <a:txBody>
                    <a:bodyPr/>
                    <a:lstStyle/>
                    <a:p>
                      <a:pPr algn="ctr" fontAlgn="b"/>
                      <a:r>
                        <a:rPr lang="tr-TR" sz="800" b="1" u="none" strike="noStrike">
                          <a:effectLst/>
                        </a:rPr>
                        <a:t>1</a:t>
                      </a:r>
                      <a:endParaRPr lang="tr-TR" sz="800" b="1" i="0" u="none" strike="noStrike">
                        <a:effectLst/>
                        <a:latin typeface="Arial"/>
                      </a:endParaRPr>
                    </a:p>
                  </a:txBody>
                  <a:tcPr marL="6965" marR="6965" marT="6965" marB="0" anchor="b"/>
                </a:tc>
                <a:tc rowSpan="3">
                  <a:txBody>
                    <a:bodyPr/>
                    <a:lstStyle/>
                    <a:p>
                      <a:pPr marL="0" algn="ctr" defTabSz="914400" rtl="0" eaLnBrk="1" fontAlgn="ctr" latinLnBrk="0" hangingPunct="1"/>
                      <a:r>
                        <a:rPr lang="tr-TR" sz="800" b="1" u="none" strike="noStrike" kern="1200" dirty="0">
                          <a:solidFill>
                            <a:schemeClr val="dk1"/>
                          </a:solidFill>
                          <a:effectLst>
                            <a:outerShdw blurRad="38100" dist="38100" dir="2700000" algn="tl">
                              <a:srgbClr val="000000">
                                <a:alpha val="43137"/>
                              </a:srgbClr>
                            </a:outerShdw>
                          </a:effectLst>
                          <a:latin typeface="+mn-lt"/>
                          <a:ea typeface="+mn-ea"/>
                          <a:cs typeface="+mn-cs"/>
                        </a:rPr>
                        <a:t>DEVAM  EDEN İŞLER</a:t>
                      </a:r>
                    </a:p>
                  </a:txBody>
                  <a:tcPr marL="6965" marR="6965" marT="6965" marB="0" vert="vert270" anchor="ctr"/>
                </a:tc>
                <a:tc>
                  <a:txBody>
                    <a:bodyPr/>
                    <a:lstStyle/>
                    <a:p>
                      <a:pPr algn="ctr" fontAlgn="b"/>
                      <a:r>
                        <a:rPr lang="tr-TR" sz="700" u="none" strike="noStrike">
                          <a:effectLst/>
                        </a:rPr>
                        <a:t>15.02.2012-01.04.2012</a:t>
                      </a:r>
                      <a:endParaRPr lang="tr-TR" sz="700" b="0" i="0" u="none" strike="noStrike">
                        <a:effectLst/>
                        <a:latin typeface="Arial"/>
                      </a:endParaRPr>
                    </a:p>
                  </a:txBody>
                  <a:tcPr marL="6965" marR="6965" marT="6965" marB="0" anchor="b"/>
                </a:tc>
                <a:tc>
                  <a:txBody>
                    <a:bodyPr/>
                    <a:lstStyle/>
                    <a:p>
                      <a:pPr algn="ctr" fontAlgn="ctr"/>
                      <a:r>
                        <a:rPr lang="tr-TR" sz="600" u="none" strike="noStrike">
                          <a:effectLst/>
                        </a:rPr>
                        <a:t> SUPERONLINE  İLETİŞİM HİZ. A.Ş.</a:t>
                      </a:r>
                      <a:endParaRPr lang="tr-TR" sz="600" b="0" i="0" u="none" strike="noStrike">
                        <a:effectLst/>
                        <a:latin typeface="Arial"/>
                      </a:endParaRPr>
                    </a:p>
                  </a:txBody>
                  <a:tcPr marL="6965" marR="6965" marT="6965" marB="0" anchor="ctr"/>
                </a:tc>
                <a:tc>
                  <a:txBody>
                    <a:bodyPr/>
                    <a:lstStyle/>
                    <a:p>
                      <a:pPr algn="ctr" fontAlgn="ctr"/>
                      <a:r>
                        <a:rPr lang="tr-TR" sz="600" u="none" strike="noStrike" dirty="0">
                          <a:effectLst/>
                        </a:rPr>
                        <a:t>BURSA-İZMİR MERA  İRTİFAK  TESİSİ İŞİ</a:t>
                      </a:r>
                      <a:endParaRPr lang="tr-TR" sz="600" b="0" i="0" u="none" strike="noStrike" dirty="0">
                        <a:effectLst/>
                        <a:latin typeface="Arial"/>
                      </a:endParaRPr>
                    </a:p>
                  </a:txBody>
                  <a:tcPr marL="6965" marR="6965" marT="6965" marB="0" anchor="ctr"/>
                </a:tc>
                <a:tc>
                  <a:txBody>
                    <a:bodyPr/>
                    <a:lstStyle/>
                    <a:p>
                      <a:pPr algn="r" fontAlgn="ctr"/>
                      <a:r>
                        <a:rPr lang="tr-TR" sz="700" u="none" strike="noStrike" dirty="0">
                          <a:effectLst/>
                        </a:rPr>
                        <a:t>157,889.78 TL</a:t>
                      </a:r>
                      <a:endParaRPr lang="tr-TR" sz="700" b="0" i="0" u="none" strike="noStrike" dirty="0">
                        <a:effectLst/>
                        <a:latin typeface="Arial"/>
                      </a:endParaRPr>
                    </a:p>
                  </a:txBody>
                  <a:tcPr marL="6965" marR="6965" marT="6965" marB="0" anchor="ctr"/>
                </a:tc>
              </a:tr>
              <a:tr h="139290">
                <a:tc>
                  <a:txBody>
                    <a:bodyPr/>
                    <a:lstStyle/>
                    <a:p>
                      <a:pPr algn="ctr" fontAlgn="b"/>
                      <a:r>
                        <a:rPr lang="tr-TR" sz="800" b="1" u="none" strike="noStrike" dirty="0">
                          <a:effectLst/>
                        </a:rPr>
                        <a:t>2</a:t>
                      </a:r>
                      <a:endParaRPr lang="tr-TR" sz="800" b="1" i="0" u="none" strike="noStrike" dirty="0">
                        <a:effectLst/>
                        <a:latin typeface="Arial"/>
                      </a:endParaRPr>
                    </a:p>
                  </a:txBody>
                  <a:tcPr marL="6965" marR="6965" marT="6965" marB="0" anchor="b"/>
                </a:tc>
                <a:tc vMerge="1">
                  <a:txBody>
                    <a:bodyPr/>
                    <a:lstStyle/>
                    <a:p>
                      <a:endParaRPr lang="tr-TR"/>
                    </a:p>
                  </a:txBody>
                  <a:tcPr/>
                </a:tc>
                <a:tc>
                  <a:txBody>
                    <a:bodyPr/>
                    <a:lstStyle/>
                    <a:p>
                      <a:pPr algn="ctr" fontAlgn="b"/>
                      <a:r>
                        <a:rPr lang="tr-TR" sz="700" u="none" strike="noStrike">
                          <a:effectLst/>
                        </a:rPr>
                        <a:t>14.02.2012-01.04.2012</a:t>
                      </a:r>
                      <a:endParaRPr lang="tr-TR" sz="700" b="0" i="0" u="none" strike="noStrike">
                        <a:effectLst/>
                        <a:latin typeface="Arial"/>
                      </a:endParaRPr>
                    </a:p>
                  </a:txBody>
                  <a:tcPr marL="6965" marR="6965" marT="6965" marB="0" anchor="b"/>
                </a:tc>
                <a:tc>
                  <a:txBody>
                    <a:bodyPr/>
                    <a:lstStyle/>
                    <a:p>
                      <a:pPr algn="ctr" fontAlgn="ctr"/>
                      <a:r>
                        <a:rPr lang="tr-TR" sz="600" u="none" strike="noStrike">
                          <a:effectLst/>
                        </a:rPr>
                        <a:t>SUPERONLINE  İLETİŞİM HİZ. A.Ş.</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BURSA-ESKİŞEHİR MERA  İRTİFAK  TESİSİ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44,757.78 TL</a:t>
                      </a:r>
                      <a:endParaRPr lang="tr-TR" sz="700" b="0" i="0" u="none" strike="noStrike">
                        <a:effectLst/>
                        <a:latin typeface="Arial"/>
                      </a:endParaRPr>
                    </a:p>
                  </a:txBody>
                  <a:tcPr marL="6965" marR="6965" marT="6965" marB="0" anchor="ctr"/>
                </a:tc>
              </a:tr>
              <a:tr h="139290">
                <a:tc>
                  <a:txBody>
                    <a:bodyPr/>
                    <a:lstStyle/>
                    <a:p>
                      <a:pPr algn="ctr" fontAlgn="b"/>
                      <a:r>
                        <a:rPr lang="tr-TR" sz="800" b="1" u="none" strike="noStrike">
                          <a:effectLst/>
                        </a:rPr>
                        <a:t>3</a:t>
                      </a:r>
                      <a:endParaRPr lang="tr-TR" sz="800" b="1" i="0" u="none" strike="noStrike">
                        <a:effectLst/>
                        <a:latin typeface="Arial"/>
                      </a:endParaRPr>
                    </a:p>
                  </a:txBody>
                  <a:tcPr marL="6965" marR="6965" marT="6965" marB="0" anchor="b"/>
                </a:tc>
                <a:tc vMerge="1">
                  <a:txBody>
                    <a:bodyPr/>
                    <a:lstStyle/>
                    <a:p>
                      <a:endParaRPr lang="tr-TR"/>
                    </a:p>
                  </a:txBody>
                  <a:tcPr/>
                </a:tc>
                <a:tc>
                  <a:txBody>
                    <a:bodyPr/>
                    <a:lstStyle/>
                    <a:p>
                      <a:pPr algn="ctr" fontAlgn="b"/>
                      <a:r>
                        <a:rPr lang="tr-TR" sz="700" u="none" strike="noStrike">
                          <a:effectLst/>
                        </a:rPr>
                        <a:t>05.12.2011-05.06.2012</a:t>
                      </a:r>
                      <a:endParaRPr lang="tr-TR" sz="700" b="0" i="0" u="none" strike="noStrike">
                        <a:effectLst/>
                        <a:latin typeface="Arial"/>
                      </a:endParaRPr>
                    </a:p>
                  </a:txBody>
                  <a:tcPr marL="6965" marR="6965" marT="6965" marB="0" anchor="b"/>
                </a:tc>
                <a:tc>
                  <a:txBody>
                    <a:bodyPr/>
                    <a:lstStyle/>
                    <a:p>
                      <a:pPr algn="ctr" fontAlgn="ctr"/>
                      <a:r>
                        <a:rPr lang="tr-TR" sz="600" u="none" strike="noStrike">
                          <a:effectLst/>
                        </a:rPr>
                        <a:t>SUPERONLINE  İLETİŞİM HİZ. A.Ş.</a:t>
                      </a:r>
                      <a:endParaRPr lang="tr-TR" sz="600" b="0" i="0" u="none" strike="noStrike">
                        <a:effectLst/>
                        <a:latin typeface="Arial"/>
                      </a:endParaRPr>
                    </a:p>
                  </a:txBody>
                  <a:tcPr marL="6965" marR="6965" marT="6965" marB="0" anchor="ctr"/>
                </a:tc>
                <a:tc>
                  <a:txBody>
                    <a:bodyPr/>
                    <a:lstStyle/>
                    <a:p>
                      <a:pPr algn="l" fontAlgn="ctr"/>
                      <a:r>
                        <a:rPr lang="tr-TR" sz="600" u="none" strike="noStrike">
                          <a:effectLst/>
                        </a:rPr>
                        <a:t>MTS&amp;TELLCORDİA ENTEGRASYON İŞİ</a:t>
                      </a:r>
                      <a:endParaRPr lang="tr-TR" sz="600" b="0" i="0" u="none" strike="noStrike">
                        <a:effectLst/>
                        <a:latin typeface="Arial"/>
                      </a:endParaRPr>
                    </a:p>
                  </a:txBody>
                  <a:tcPr marL="6965" marR="6965" marT="6965" marB="0" anchor="ctr"/>
                </a:tc>
                <a:tc>
                  <a:txBody>
                    <a:bodyPr/>
                    <a:lstStyle/>
                    <a:p>
                      <a:pPr algn="r" fontAlgn="ctr"/>
                      <a:r>
                        <a:rPr lang="tr-TR" sz="700" u="none" strike="noStrike">
                          <a:effectLst/>
                        </a:rPr>
                        <a:t>1,180,000.00 TL</a:t>
                      </a:r>
                      <a:endParaRPr lang="tr-TR" sz="700" b="0" i="0" u="none" strike="noStrike">
                        <a:effectLst/>
                        <a:latin typeface="Arial"/>
                      </a:endParaRPr>
                    </a:p>
                  </a:txBody>
                  <a:tcPr marL="6965" marR="6965" marT="6965" marB="0" anchor="ctr"/>
                </a:tc>
              </a:tr>
              <a:tr h="139290">
                <a:tc>
                  <a:txBody>
                    <a:bodyPr/>
                    <a:lstStyle/>
                    <a:p>
                      <a:pPr algn="ctr" fontAlgn="b"/>
                      <a:r>
                        <a:rPr lang="tr-TR" sz="800" b="1" u="none" strike="noStrike">
                          <a:effectLst/>
                        </a:rPr>
                        <a:t> </a:t>
                      </a:r>
                      <a:endParaRPr lang="tr-TR" sz="800" b="1" i="0" u="none" strike="noStrike">
                        <a:effectLst/>
                        <a:latin typeface="Arial"/>
                      </a:endParaRPr>
                    </a:p>
                  </a:txBody>
                  <a:tcPr marL="6965" marR="6965" marT="6965" marB="0" anchor="b"/>
                </a:tc>
                <a:tc>
                  <a:txBody>
                    <a:bodyPr/>
                    <a:lstStyle/>
                    <a:p>
                      <a:pPr marL="0" algn="ctr" defTabSz="914400" rtl="0" eaLnBrk="1" fontAlgn="ctr" latinLnBrk="0" hangingPunct="1"/>
                      <a:r>
                        <a:rPr lang="tr-TR" sz="800" b="1" u="none" strike="noStrike" kern="1200" dirty="0">
                          <a:solidFill>
                            <a:schemeClr val="dk1"/>
                          </a:solidFill>
                          <a:effectLst>
                            <a:outerShdw blurRad="38100" dist="38100" dir="2700000" algn="tl">
                              <a:srgbClr val="000000">
                                <a:alpha val="43137"/>
                              </a:srgbClr>
                            </a:outerShdw>
                          </a:effectLst>
                          <a:latin typeface="+mn-lt"/>
                          <a:ea typeface="+mn-ea"/>
                          <a:cs typeface="+mn-cs"/>
                        </a:rPr>
                        <a:t> </a:t>
                      </a: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r" fontAlgn="b"/>
                      <a:r>
                        <a:rPr lang="tr-TR" sz="800" u="none" strike="noStrike">
                          <a:effectLst/>
                        </a:rPr>
                        <a:t>1,382,647.56 TL</a:t>
                      </a:r>
                      <a:endParaRPr lang="tr-TR" sz="800" b="1" i="0" u="none" strike="noStrike">
                        <a:effectLst/>
                        <a:latin typeface="Arial"/>
                      </a:endParaRPr>
                    </a:p>
                  </a:txBody>
                  <a:tcPr marL="6965" marR="6965" marT="6965" marB="0" anchor="b"/>
                </a:tc>
              </a:tr>
              <a:tr h="208935">
                <a:tc>
                  <a:txBody>
                    <a:bodyPr/>
                    <a:lstStyle/>
                    <a:p>
                      <a:pPr algn="ctr" fontAlgn="b"/>
                      <a:r>
                        <a:rPr lang="tr-TR" sz="800" b="1" u="none" strike="noStrike" dirty="0">
                          <a:effectLst/>
                        </a:rPr>
                        <a:t> </a:t>
                      </a:r>
                      <a:endParaRPr lang="tr-TR" sz="800" b="1" i="0" u="none" strike="noStrike" dirty="0">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ctr" fontAlgn="ctr"/>
                      <a:r>
                        <a:rPr lang="tr-TR" sz="600" u="none" strike="noStrike">
                          <a:effectLst/>
                        </a:rPr>
                        <a:t> TURKCELL SUPERONLINE  İLETİŞİM HİZ. A.Ş. İLE TOPLAM TAAHHÜT İŞLER</a:t>
                      </a:r>
                      <a:endParaRPr lang="tr-TR" sz="600" b="1" i="0" u="none" strike="noStrike">
                        <a:effectLst/>
                        <a:latin typeface="Arial"/>
                      </a:endParaRPr>
                    </a:p>
                  </a:txBody>
                  <a:tcPr marL="6965" marR="6965" marT="6965" marB="0" anchor="ctr"/>
                </a:tc>
                <a:tc>
                  <a:txBody>
                    <a:bodyPr/>
                    <a:lstStyle/>
                    <a:p>
                      <a:pPr algn="r" fontAlgn="b"/>
                      <a:r>
                        <a:rPr lang="tr-TR" sz="800" u="none" strike="noStrike">
                          <a:effectLst/>
                        </a:rPr>
                        <a:t>2,674,823.28 TL</a:t>
                      </a:r>
                      <a:endParaRPr lang="tr-TR" sz="800" b="1" i="0" u="none" strike="noStrike">
                        <a:effectLst/>
                        <a:latin typeface="Arial"/>
                      </a:endParaRPr>
                    </a:p>
                  </a:txBody>
                  <a:tcPr marL="6965" marR="6965" marT="6965" marB="0" anchor="b"/>
                </a:tc>
              </a:tr>
              <a:tr h="139290">
                <a:tc>
                  <a:txBody>
                    <a:bodyPr/>
                    <a:lstStyle/>
                    <a:p>
                      <a:pPr algn="ctr" fontAlgn="b"/>
                      <a:r>
                        <a:rPr lang="tr-TR" sz="800" b="1" u="none" strike="noStrike">
                          <a:effectLst/>
                        </a:rPr>
                        <a:t> </a:t>
                      </a:r>
                      <a:endParaRPr lang="tr-TR" sz="800" b="1"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r>
              <a:tr h="139290">
                <a:tc>
                  <a:txBody>
                    <a:bodyPr/>
                    <a:lstStyle/>
                    <a:p>
                      <a:pPr algn="ctr" fontAlgn="b"/>
                      <a:r>
                        <a:rPr lang="tr-TR" sz="800" b="1" u="none" strike="noStrike">
                          <a:effectLst/>
                        </a:rPr>
                        <a:t> </a:t>
                      </a:r>
                      <a:endParaRPr lang="tr-TR" sz="800" b="1"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dirty="0">
                          <a:effectLst/>
                        </a:rPr>
                        <a:t> </a:t>
                      </a:r>
                      <a:endParaRPr lang="tr-TR" sz="700" b="0" i="0" u="none" strike="noStrike" dirty="0">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r>
              <a:tr h="153219">
                <a:tc>
                  <a:txBody>
                    <a:bodyPr/>
                    <a:lstStyle/>
                    <a:p>
                      <a:pPr algn="ctr" fontAlgn="b"/>
                      <a:r>
                        <a:rPr lang="tr-TR" sz="800" b="1" u="none" strike="noStrike" dirty="0">
                          <a:effectLst/>
                        </a:rPr>
                        <a:t> </a:t>
                      </a:r>
                      <a:endParaRPr lang="tr-TR" sz="800" b="1" i="0" u="none" strike="noStrike" dirty="0">
                        <a:effectLst/>
                        <a:latin typeface="Arial"/>
                      </a:endParaRPr>
                    </a:p>
                  </a:txBody>
                  <a:tcPr marL="6965" marR="6965" marT="6965" marB="0" anchor="b"/>
                </a:tc>
                <a:tc>
                  <a:txBody>
                    <a:bodyPr/>
                    <a:lstStyle/>
                    <a:p>
                      <a:pPr marL="0" algn="ctr" defTabSz="914400" rtl="0" eaLnBrk="1" fontAlgn="ctr" latinLnBrk="0" hangingPunct="1"/>
                      <a:r>
                        <a:rPr lang="tr-TR" sz="800" b="1" u="none" strike="noStrike" kern="1200">
                          <a:solidFill>
                            <a:schemeClr val="dk1"/>
                          </a:solidFill>
                          <a:effectLst/>
                          <a:latin typeface="+mn-lt"/>
                          <a:ea typeface="+mn-ea"/>
                          <a:cs typeface="+mn-cs"/>
                        </a:rPr>
                        <a:t> </a:t>
                      </a:r>
                    </a:p>
                  </a:txBody>
                  <a:tcPr marL="6965" marR="6965" marT="6965" marB="0" anchor="b"/>
                </a:tc>
                <a:tc>
                  <a:txBody>
                    <a:bodyPr/>
                    <a:lstStyle/>
                    <a:p>
                      <a:pPr algn="ctr" fontAlgn="ctr"/>
                      <a:r>
                        <a:rPr lang="tr-TR" sz="900" b="1" u="none" strike="noStrike" dirty="0">
                          <a:effectLst/>
                        </a:rPr>
                        <a:t>TARİH</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KURUM</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a:effectLst/>
                        </a:rPr>
                        <a:t>İŞİN ADI</a:t>
                      </a:r>
                      <a:endParaRPr lang="tr-TR" sz="900" b="1" i="0" u="none" strike="noStrike">
                        <a:effectLst/>
                        <a:latin typeface="Arial"/>
                      </a:endParaRPr>
                    </a:p>
                  </a:txBody>
                  <a:tcPr marL="6965" marR="6965" marT="6965" marB="0" anchor="ctr"/>
                </a:tc>
                <a:tc>
                  <a:txBody>
                    <a:bodyPr/>
                    <a:lstStyle/>
                    <a:p>
                      <a:pPr algn="ctr" fontAlgn="ctr"/>
                      <a:r>
                        <a:rPr lang="tr-TR" sz="900" b="1" u="none" strike="noStrike" dirty="0">
                          <a:effectLst/>
                        </a:rPr>
                        <a:t>TUTAR</a:t>
                      </a:r>
                      <a:endParaRPr lang="tr-TR" sz="900" b="1" i="0" u="none" strike="noStrike" dirty="0">
                        <a:effectLst/>
                        <a:latin typeface="Arial"/>
                      </a:endParaRPr>
                    </a:p>
                  </a:txBody>
                  <a:tcPr marL="6965" marR="6965" marT="6965" marB="0" anchor="ctr"/>
                </a:tc>
              </a:tr>
              <a:tr h="146255">
                <a:tc>
                  <a:txBody>
                    <a:bodyPr/>
                    <a:lstStyle/>
                    <a:p>
                      <a:pPr algn="ctr" fontAlgn="b"/>
                      <a:r>
                        <a:rPr lang="tr-TR" sz="800" b="1" u="none" strike="noStrike">
                          <a:effectLst/>
                        </a:rPr>
                        <a:t>1</a:t>
                      </a:r>
                      <a:endParaRPr lang="tr-TR" sz="800" b="1" i="0" u="none" strike="noStrike">
                        <a:effectLst/>
                        <a:latin typeface="Arial"/>
                      </a:endParaRPr>
                    </a:p>
                  </a:txBody>
                  <a:tcPr marL="6965" marR="6965" marT="6965" marB="0" anchor="b"/>
                </a:tc>
                <a:tc rowSpan="3">
                  <a:txBody>
                    <a:bodyPr/>
                    <a:lstStyle/>
                    <a:p>
                      <a:pPr marL="0" algn="ctr" defTabSz="914400" rtl="0" eaLnBrk="1" fontAlgn="ctr" latinLnBrk="0" hangingPunct="1"/>
                      <a:r>
                        <a:rPr lang="tr-TR" sz="800" b="1" u="none" strike="noStrike" kern="1200" dirty="0">
                          <a:solidFill>
                            <a:schemeClr val="dk1"/>
                          </a:solidFill>
                          <a:effectLst>
                            <a:outerShdw blurRad="38100" dist="38100" dir="2700000" algn="tl">
                              <a:srgbClr val="000000">
                                <a:alpha val="43137"/>
                              </a:srgbClr>
                            </a:outerShdw>
                          </a:effectLst>
                          <a:latin typeface="+mn-lt"/>
                          <a:ea typeface="+mn-ea"/>
                          <a:cs typeface="+mn-cs"/>
                        </a:rPr>
                        <a:t>BİTEN İŞLER</a:t>
                      </a:r>
                    </a:p>
                  </a:txBody>
                  <a:tcPr marL="6965" marR="6965" marT="6965" marB="0" vert="vert270" anchor="ctr"/>
                </a:tc>
                <a:tc>
                  <a:txBody>
                    <a:bodyPr/>
                    <a:lstStyle/>
                    <a:p>
                      <a:pPr algn="ctr" fontAlgn="b"/>
                      <a:r>
                        <a:rPr lang="tr-TR" sz="700" u="none" strike="noStrike">
                          <a:effectLst/>
                        </a:rPr>
                        <a:t>01.12.2011-24.02.2012</a:t>
                      </a:r>
                      <a:endParaRPr lang="tr-TR" sz="700" b="0" i="0" u="none" strike="noStrike">
                        <a:effectLst/>
                        <a:latin typeface="Arial"/>
                      </a:endParaRPr>
                    </a:p>
                  </a:txBody>
                  <a:tcPr marL="6965" marR="6965" marT="6965" marB="0" anchor="b"/>
                </a:tc>
                <a:tc>
                  <a:txBody>
                    <a:bodyPr/>
                    <a:lstStyle/>
                    <a:p>
                      <a:pPr algn="ctr" fontAlgn="ctr"/>
                      <a:r>
                        <a:rPr lang="tr-TR" sz="600" u="none" strike="noStrike" dirty="0">
                          <a:effectLst/>
                        </a:rPr>
                        <a:t>HUAWEİ-SAUDI ARABİA</a:t>
                      </a:r>
                      <a:endParaRPr lang="tr-TR" sz="600" b="0" i="0" u="none" strike="noStrike" dirty="0">
                        <a:effectLst/>
                        <a:latin typeface="Arial"/>
                      </a:endParaRPr>
                    </a:p>
                  </a:txBody>
                  <a:tcPr marL="6965" marR="6965" marT="6965" marB="0" anchor="ctr"/>
                </a:tc>
                <a:tc>
                  <a:txBody>
                    <a:bodyPr/>
                    <a:lstStyle/>
                    <a:p>
                      <a:pPr algn="ctr" fontAlgn="ctr"/>
                      <a:r>
                        <a:rPr lang="en-US" sz="600" u="none" strike="noStrike" dirty="0">
                          <a:effectLst/>
                        </a:rPr>
                        <a:t>(STC OPERATOR) 2G-3G -BTS- MW PROJECTS </a:t>
                      </a:r>
                      <a:endParaRPr lang="en-US" sz="600" b="0" i="0" u="none" strike="noStrike" dirty="0">
                        <a:effectLst/>
                        <a:latin typeface="Arial"/>
                      </a:endParaRPr>
                    </a:p>
                  </a:txBody>
                  <a:tcPr marL="6965" marR="6965" marT="6965" marB="0" anchor="ctr"/>
                </a:tc>
                <a:tc>
                  <a:txBody>
                    <a:bodyPr/>
                    <a:lstStyle/>
                    <a:p>
                      <a:pPr algn="r" fontAlgn="b"/>
                      <a:r>
                        <a:rPr lang="tr-TR" sz="700" u="none" strike="noStrike" dirty="0">
                          <a:effectLst/>
                        </a:rPr>
                        <a:t>252,000.80 TL</a:t>
                      </a:r>
                      <a:endParaRPr lang="tr-TR" sz="700" b="0" i="0" u="none" strike="noStrike" dirty="0">
                        <a:effectLst/>
                        <a:latin typeface="Arial"/>
                      </a:endParaRPr>
                    </a:p>
                  </a:txBody>
                  <a:tcPr marL="6965" marR="6965" marT="6965" marB="0" anchor="b"/>
                </a:tc>
              </a:tr>
              <a:tr h="139290">
                <a:tc>
                  <a:txBody>
                    <a:bodyPr/>
                    <a:lstStyle/>
                    <a:p>
                      <a:pPr algn="ctr" fontAlgn="b"/>
                      <a:r>
                        <a:rPr lang="tr-TR" sz="800" b="1" u="none" strike="noStrike" dirty="0">
                          <a:effectLst/>
                        </a:rPr>
                        <a:t>2</a:t>
                      </a:r>
                      <a:endParaRPr lang="tr-TR" sz="800" b="1" i="0" u="none" strike="noStrike" dirty="0">
                        <a:effectLst/>
                        <a:latin typeface="Arial"/>
                      </a:endParaRPr>
                    </a:p>
                  </a:txBody>
                  <a:tcPr marL="6965" marR="6965" marT="6965" marB="0" anchor="b"/>
                </a:tc>
                <a:tc vMerge="1">
                  <a:txBody>
                    <a:bodyPr/>
                    <a:lstStyle/>
                    <a:p>
                      <a:endParaRPr lang="tr-TR"/>
                    </a:p>
                  </a:txBody>
                  <a:tcPr/>
                </a:tc>
                <a:tc>
                  <a:txBody>
                    <a:bodyPr/>
                    <a:lstStyle/>
                    <a:p>
                      <a:pPr algn="ctr" fontAlgn="b"/>
                      <a:r>
                        <a:rPr lang="tr-TR" sz="700" u="none" strike="noStrike">
                          <a:effectLst/>
                        </a:rPr>
                        <a:t>01.12.2011-24.02.2012</a:t>
                      </a:r>
                      <a:endParaRPr lang="tr-TR" sz="700" b="0" i="0" u="none" strike="noStrike">
                        <a:effectLst/>
                        <a:latin typeface="Arial"/>
                      </a:endParaRPr>
                    </a:p>
                  </a:txBody>
                  <a:tcPr marL="6965" marR="6965" marT="6965" marB="0" anchor="b"/>
                </a:tc>
                <a:tc>
                  <a:txBody>
                    <a:bodyPr/>
                    <a:lstStyle/>
                    <a:p>
                      <a:pPr algn="ctr" fontAlgn="ctr"/>
                      <a:r>
                        <a:rPr lang="tr-TR" sz="600" u="none" strike="noStrike">
                          <a:effectLst/>
                        </a:rPr>
                        <a:t>HUAWEİ-SAUDI ARABİA</a:t>
                      </a:r>
                      <a:endParaRPr lang="tr-TR" sz="600" b="0" i="0" u="none" strike="noStrike">
                        <a:effectLst/>
                        <a:latin typeface="Arial"/>
                      </a:endParaRPr>
                    </a:p>
                  </a:txBody>
                  <a:tcPr marL="6965" marR="6965" marT="6965" marB="0" anchor="ctr"/>
                </a:tc>
                <a:tc>
                  <a:txBody>
                    <a:bodyPr/>
                    <a:lstStyle/>
                    <a:p>
                      <a:pPr algn="ctr" fontAlgn="ctr"/>
                      <a:r>
                        <a:rPr lang="en-US" sz="600" u="none" strike="noStrike">
                          <a:effectLst/>
                        </a:rPr>
                        <a:t>(ZAIN OPERATOR) 2G-3G -BTS- MW PROJECTS- 11 Sites</a:t>
                      </a:r>
                      <a:endParaRPr lang="en-US" sz="600" b="0" i="0" u="none" strike="noStrike">
                        <a:effectLst/>
                        <a:latin typeface="Arial"/>
                      </a:endParaRPr>
                    </a:p>
                  </a:txBody>
                  <a:tcPr marL="6965" marR="6965" marT="6965" marB="0" anchor="ctr"/>
                </a:tc>
                <a:tc>
                  <a:txBody>
                    <a:bodyPr/>
                    <a:lstStyle/>
                    <a:p>
                      <a:pPr algn="r" fontAlgn="b"/>
                      <a:r>
                        <a:rPr lang="tr-TR" sz="700" u="none" strike="noStrike">
                          <a:effectLst/>
                        </a:rPr>
                        <a:t>32,726.33 TL</a:t>
                      </a:r>
                      <a:endParaRPr lang="tr-TR" sz="700" b="0" i="0" u="none" strike="noStrike">
                        <a:effectLst/>
                        <a:latin typeface="Arial"/>
                      </a:endParaRPr>
                    </a:p>
                  </a:txBody>
                  <a:tcPr marL="6965" marR="6965" marT="6965" marB="0" anchor="b"/>
                </a:tc>
              </a:tr>
              <a:tr h="139290">
                <a:tc>
                  <a:txBody>
                    <a:bodyPr/>
                    <a:lstStyle/>
                    <a:p>
                      <a:pPr algn="ctr" fontAlgn="b"/>
                      <a:r>
                        <a:rPr lang="tr-TR" sz="800" b="1" u="none" strike="noStrike" dirty="0">
                          <a:effectLst/>
                        </a:rPr>
                        <a:t>3</a:t>
                      </a:r>
                      <a:endParaRPr lang="tr-TR" sz="800" b="1" i="0" u="none" strike="noStrike" dirty="0">
                        <a:effectLst/>
                        <a:latin typeface="Arial"/>
                      </a:endParaRPr>
                    </a:p>
                  </a:txBody>
                  <a:tcPr marL="6965" marR="6965" marT="6965" marB="0" anchor="b"/>
                </a:tc>
                <a:tc vMerge="1">
                  <a:txBody>
                    <a:bodyPr/>
                    <a:lstStyle/>
                    <a:p>
                      <a:endParaRPr lang="tr-TR"/>
                    </a:p>
                  </a:txBody>
                  <a:tcPr/>
                </a:tc>
                <a:tc>
                  <a:txBody>
                    <a:bodyPr/>
                    <a:lstStyle/>
                    <a:p>
                      <a:pPr algn="ctr" fontAlgn="b"/>
                      <a:r>
                        <a:rPr lang="tr-TR" sz="700" u="none" strike="noStrike">
                          <a:effectLst/>
                        </a:rPr>
                        <a:t>01.12.2011-24.02.2012</a:t>
                      </a:r>
                      <a:endParaRPr lang="tr-TR" sz="700" b="0" i="0" u="none" strike="noStrike">
                        <a:effectLst/>
                        <a:latin typeface="Arial"/>
                      </a:endParaRPr>
                    </a:p>
                  </a:txBody>
                  <a:tcPr marL="6965" marR="6965" marT="6965" marB="0" anchor="b"/>
                </a:tc>
                <a:tc>
                  <a:txBody>
                    <a:bodyPr/>
                    <a:lstStyle/>
                    <a:p>
                      <a:pPr algn="ctr" fontAlgn="ctr"/>
                      <a:r>
                        <a:rPr lang="tr-TR" sz="600" u="none" strike="noStrike">
                          <a:effectLst/>
                        </a:rPr>
                        <a:t>ALACATEL LUCENT -SAUDI ARABİA</a:t>
                      </a:r>
                      <a:endParaRPr lang="tr-TR" sz="600" b="0" i="0" u="none" strike="noStrike">
                        <a:effectLst/>
                        <a:latin typeface="Arial"/>
                      </a:endParaRPr>
                    </a:p>
                  </a:txBody>
                  <a:tcPr marL="6965" marR="6965" marT="6965" marB="0" anchor="ctr"/>
                </a:tc>
                <a:tc>
                  <a:txBody>
                    <a:bodyPr/>
                    <a:lstStyle/>
                    <a:p>
                      <a:pPr algn="ctr" fontAlgn="ctr"/>
                      <a:r>
                        <a:rPr lang="en-US" sz="600" u="none" strike="noStrike">
                          <a:effectLst/>
                        </a:rPr>
                        <a:t>(MOBİLY OPERATOR) 2G-3G -BTS- MW PROJECTS</a:t>
                      </a:r>
                      <a:endParaRPr lang="en-US" sz="600" b="0" i="0" u="none" strike="noStrike">
                        <a:effectLst/>
                        <a:latin typeface="Arial"/>
                      </a:endParaRPr>
                    </a:p>
                  </a:txBody>
                  <a:tcPr marL="6965" marR="6965" marT="6965" marB="0" anchor="ctr"/>
                </a:tc>
                <a:tc>
                  <a:txBody>
                    <a:bodyPr/>
                    <a:lstStyle/>
                    <a:p>
                      <a:pPr algn="r" fontAlgn="b"/>
                      <a:r>
                        <a:rPr lang="tr-TR" sz="700" u="none" strike="noStrike">
                          <a:effectLst/>
                        </a:rPr>
                        <a:t>95,593.75 TL</a:t>
                      </a:r>
                      <a:endParaRPr lang="tr-TR" sz="700" b="0" i="0" u="none" strike="noStrike">
                        <a:effectLst/>
                        <a:latin typeface="Arial"/>
                      </a:endParaRPr>
                    </a:p>
                  </a:txBody>
                  <a:tcPr marL="6965" marR="6965" marT="6965" marB="0" anchor="b"/>
                </a:tc>
              </a:tr>
              <a:tr h="139290">
                <a:tc>
                  <a:txBody>
                    <a:bodyPr/>
                    <a:lstStyle/>
                    <a:p>
                      <a:pPr algn="ctr" fontAlgn="b"/>
                      <a:r>
                        <a:rPr lang="tr-TR" sz="800" b="1" u="none" strike="noStrike" dirty="0">
                          <a:effectLst/>
                        </a:rPr>
                        <a:t> </a:t>
                      </a:r>
                      <a:endParaRPr lang="tr-TR" sz="800" b="1" i="0" u="none" strike="noStrike" dirty="0">
                        <a:effectLst/>
                        <a:latin typeface="Arial"/>
                      </a:endParaRPr>
                    </a:p>
                  </a:txBody>
                  <a:tcPr marL="6965" marR="6965" marT="6965" marB="0" anchor="b"/>
                </a:tc>
                <a:tc>
                  <a:txBody>
                    <a:bodyPr/>
                    <a:lstStyle/>
                    <a:p>
                      <a:pPr algn="l" fontAlgn="b"/>
                      <a:r>
                        <a:rPr lang="tr-TR" sz="700" u="none" strike="noStrike" dirty="0">
                          <a:effectLst>
                            <a:outerShdw blurRad="38100" dist="38100" dir="2700000" algn="tl">
                              <a:srgbClr val="000000">
                                <a:alpha val="43137"/>
                              </a:srgbClr>
                            </a:outerShdw>
                          </a:effectLst>
                        </a:rPr>
                        <a:t> </a:t>
                      </a:r>
                      <a:endParaRPr lang="tr-TR" sz="700" b="0" i="0" u="none" strike="noStrike" dirty="0">
                        <a:effectLst>
                          <a:outerShdw blurRad="38100" dist="38100" dir="2700000" algn="tl">
                            <a:srgbClr val="000000">
                              <a:alpha val="43137"/>
                            </a:srgbClr>
                          </a:outerShdw>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r" fontAlgn="b"/>
                      <a:r>
                        <a:rPr lang="tr-TR" sz="800" u="none" strike="noStrike">
                          <a:effectLst/>
                        </a:rPr>
                        <a:t>380,320.88 TL</a:t>
                      </a:r>
                      <a:endParaRPr lang="tr-TR" sz="800" b="1" i="0" u="none" strike="noStrike">
                        <a:effectLst/>
                        <a:latin typeface="Arial"/>
                      </a:endParaRPr>
                    </a:p>
                  </a:txBody>
                  <a:tcPr marL="6965" marR="6965" marT="6965" marB="0" anchor="b"/>
                </a:tc>
              </a:tr>
              <a:tr h="139290">
                <a:tc>
                  <a:txBody>
                    <a:bodyPr/>
                    <a:lstStyle/>
                    <a:p>
                      <a:pPr algn="ctr" fontAlgn="b"/>
                      <a:r>
                        <a:rPr lang="tr-TR" sz="800" b="1" u="none" strike="noStrike" dirty="0">
                          <a:effectLst/>
                        </a:rPr>
                        <a:t> </a:t>
                      </a:r>
                      <a:endParaRPr lang="tr-TR" sz="800" b="1" i="0" u="none" strike="noStrike" dirty="0">
                        <a:effectLst/>
                        <a:latin typeface="Arial"/>
                      </a:endParaRPr>
                    </a:p>
                  </a:txBody>
                  <a:tcPr marL="6965" marR="6965" marT="6965" marB="0" anchor="b"/>
                </a:tc>
                <a:tc>
                  <a:txBody>
                    <a:bodyPr/>
                    <a:lstStyle/>
                    <a:p>
                      <a:pPr algn="l" fontAlgn="b"/>
                      <a:r>
                        <a:rPr lang="tr-TR" sz="700" u="none" strike="noStrike" dirty="0">
                          <a:effectLst/>
                        </a:rPr>
                        <a:t> </a:t>
                      </a:r>
                      <a:endParaRPr lang="tr-TR" sz="700" b="0" i="0" u="none" strike="noStrike" dirty="0">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r>
              <a:tr h="139290">
                <a:tc>
                  <a:txBody>
                    <a:bodyPr/>
                    <a:lstStyle/>
                    <a:p>
                      <a:pPr algn="ctr" fontAlgn="b"/>
                      <a:r>
                        <a:rPr lang="tr-TR" sz="800" b="1" u="none" strike="noStrike" dirty="0">
                          <a:effectLst/>
                        </a:rPr>
                        <a:t> </a:t>
                      </a:r>
                      <a:endParaRPr lang="tr-TR" sz="800" b="1" i="0" u="none" strike="noStrike" dirty="0">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r>
              <a:tr h="153219">
                <a:tc>
                  <a:txBody>
                    <a:bodyPr/>
                    <a:lstStyle/>
                    <a:p>
                      <a:pPr algn="ctr" fontAlgn="b"/>
                      <a:r>
                        <a:rPr lang="tr-TR" sz="800" b="1" u="none" strike="noStrike" dirty="0">
                          <a:effectLst/>
                        </a:rPr>
                        <a:t> </a:t>
                      </a:r>
                      <a:endParaRPr lang="tr-TR" sz="800" b="1" i="0" u="none" strike="noStrike" dirty="0">
                        <a:effectLst/>
                        <a:latin typeface="Arial"/>
                      </a:endParaRPr>
                    </a:p>
                  </a:txBody>
                  <a:tcPr marL="6965" marR="6965" marT="6965" marB="0" anchor="b"/>
                </a:tc>
                <a:tc>
                  <a:txBody>
                    <a:bodyPr/>
                    <a:lstStyle/>
                    <a:p>
                      <a:pPr algn="l" fontAlgn="b"/>
                      <a:r>
                        <a:rPr lang="tr-TR" sz="800" b="1" u="none" strike="noStrike">
                          <a:effectLst>
                            <a:outerShdw blurRad="38100" dist="38100" dir="2700000" algn="tl">
                              <a:srgbClr val="000000">
                                <a:alpha val="43137"/>
                              </a:srgbClr>
                            </a:outerShdw>
                          </a:effectLst>
                        </a:rPr>
                        <a:t> </a:t>
                      </a:r>
                      <a:endParaRPr lang="tr-TR" sz="800" b="1" i="0" u="none" strike="noStrike">
                        <a:effectLst>
                          <a:outerShdw blurRad="38100" dist="38100" dir="2700000" algn="tl">
                            <a:srgbClr val="000000">
                              <a:alpha val="43137"/>
                            </a:srgbClr>
                          </a:outerShdw>
                        </a:effectLst>
                        <a:latin typeface="Arial"/>
                      </a:endParaRPr>
                    </a:p>
                  </a:txBody>
                  <a:tcPr marL="6965" marR="6965" marT="6965" marB="0" anchor="b"/>
                </a:tc>
                <a:tc>
                  <a:txBody>
                    <a:bodyPr/>
                    <a:lstStyle/>
                    <a:p>
                      <a:pPr algn="ctr" fontAlgn="ctr"/>
                      <a:r>
                        <a:rPr lang="tr-TR" sz="900" b="1" u="none" strike="noStrike" dirty="0">
                          <a:effectLst/>
                        </a:rPr>
                        <a:t>TARİH</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KURUM</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İŞİN ADI</a:t>
                      </a:r>
                      <a:endParaRPr lang="tr-TR" sz="900" b="1" i="0" u="none" strike="noStrike" dirty="0">
                        <a:effectLst/>
                        <a:latin typeface="Arial"/>
                      </a:endParaRPr>
                    </a:p>
                  </a:txBody>
                  <a:tcPr marL="6965" marR="6965" marT="6965" marB="0" anchor="ctr"/>
                </a:tc>
                <a:tc>
                  <a:txBody>
                    <a:bodyPr/>
                    <a:lstStyle/>
                    <a:p>
                      <a:pPr algn="ctr" fontAlgn="ctr"/>
                      <a:r>
                        <a:rPr lang="tr-TR" sz="900" b="1" u="none" strike="noStrike" dirty="0">
                          <a:effectLst/>
                        </a:rPr>
                        <a:t>TUTAR</a:t>
                      </a:r>
                      <a:endParaRPr lang="tr-TR" sz="900" b="1" i="0" u="none" strike="noStrike" dirty="0">
                        <a:effectLst/>
                        <a:latin typeface="Arial"/>
                      </a:endParaRPr>
                    </a:p>
                  </a:txBody>
                  <a:tcPr marL="6965" marR="6965" marT="6965" marB="0" anchor="ctr"/>
                </a:tc>
              </a:tr>
              <a:tr h="188042">
                <a:tc>
                  <a:txBody>
                    <a:bodyPr/>
                    <a:lstStyle/>
                    <a:p>
                      <a:pPr algn="ctr" fontAlgn="b"/>
                      <a:r>
                        <a:rPr lang="tr-TR" sz="800" b="1" u="none" strike="noStrike">
                          <a:effectLst/>
                        </a:rPr>
                        <a:t>1</a:t>
                      </a:r>
                      <a:endParaRPr lang="tr-TR" sz="800" b="1" i="0" u="none" strike="noStrike">
                        <a:effectLst/>
                        <a:latin typeface="Arial"/>
                      </a:endParaRPr>
                    </a:p>
                  </a:txBody>
                  <a:tcPr marL="6965" marR="6965" marT="6965" marB="0" anchor="b"/>
                </a:tc>
                <a:tc rowSpan="2">
                  <a:txBody>
                    <a:bodyPr/>
                    <a:lstStyle/>
                    <a:p>
                      <a:pPr algn="ctr" fontAlgn="ctr"/>
                      <a:r>
                        <a:rPr lang="tr-TR" sz="800" b="1" u="none" strike="noStrike" dirty="0">
                          <a:effectLst>
                            <a:outerShdw blurRad="38100" dist="38100" dir="2700000" algn="tl">
                              <a:srgbClr val="000000">
                                <a:alpha val="43137"/>
                              </a:srgbClr>
                            </a:outerShdw>
                          </a:effectLst>
                        </a:rPr>
                        <a:t>DEVAM  EDEN İŞLER</a:t>
                      </a:r>
                      <a:endParaRPr lang="tr-TR" sz="800" b="1" i="0" u="none" strike="noStrike" dirty="0">
                        <a:effectLst>
                          <a:outerShdw blurRad="38100" dist="38100" dir="2700000" algn="tl">
                            <a:srgbClr val="000000">
                              <a:alpha val="43137"/>
                            </a:srgbClr>
                          </a:outerShdw>
                        </a:effectLst>
                        <a:latin typeface="Arial"/>
                      </a:endParaRPr>
                    </a:p>
                  </a:txBody>
                  <a:tcPr marL="6965" marR="6965" marT="6965" marB="0" vert="vert270" anchor="ctr"/>
                </a:tc>
                <a:tc>
                  <a:txBody>
                    <a:bodyPr/>
                    <a:lstStyle/>
                    <a:p>
                      <a:pPr algn="ctr" fontAlgn="b"/>
                      <a:r>
                        <a:rPr lang="tr-TR" sz="700" u="none" strike="noStrike">
                          <a:effectLst/>
                        </a:rPr>
                        <a:t>2 YIL</a:t>
                      </a:r>
                      <a:endParaRPr lang="tr-TR" sz="700" b="0" i="0" u="none" strike="noStrike">
                        <a:effectLst/>
                        <a:latin typeface="Arial"/>
                      </a:endParaRPr>
                    </a:p>
                  </a:txBody>
                  <a:tcPr marL="6965" marR="6965" marT="6965" marB="0" anchor="b"/>
                </a:tc>
                <a:tc>
                  <a:txBody>
                    <a:bodyPr/>
                    <a:lstStyle/>
                    <a:p>
                      <a:pPr algn="ctr" fontAlgn="ctr"/>
                      <a:r>
                        <a:rPr lang="tr-TR" sz="600" u="none" strike="noStrike">
                          <a:effectLst/>
                        </a:rPr>
                        <a:t>HUAWEİ-SAUDI ARABİA</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 2G-3G -BTS- MW PROJECTS</a:t>
                      </a:r>
                      <a:endParaRPr lang="tr-TR" sz="600" b="0" i="0" u="none" strike="noStrike">
                        <a:effectLst/>
                        <a:latin typeface="Arial"/>
                      </a:endParaRPr>
                    </a:p>
                  </a:txBody>
                  <a:tcPr marL="6965" marR="6965" marT="6965" marB="0" anchor="ctr"/>
                </a:tc>
                <a:tc>
                  <a:txBody>
                    <a:bodyPr/>
                    <a:lstStyle/>
                    <a:p>
                      <a:pPr algn="r" fontAlgn="b"/>
                      <a:r>
                        <a:rPr lang="tr-TR" sz="700" u="none" strike="noStrike">
                          <a:effectLst/>
                        </a:rPr>
                        <a:t>3,800,000.00 TL</a:t>
                      </a:r>
                      <a:endParaRPr lang="tr-TR" sz="700" b="0" i="0" u="none" strike="noStrike">
                        <a:effectLst/>
                        <a:latin typeface="Arial"/>
                      </a:endParaRPr>
                    </a:p>
                  </a:txBody>
                  <a:tcPr marL="6965" marR="6965" marT="6965" marB="0" anchor="b"/>
                </a:tc>
              </a:tr>
              <a:tr h="167148">
                <a:tc>
                  <a:txBody>
                    <a:bodyPr/>
                    <a:lstStyle/>
                    <a:p>
                      <a:pPr algn="ctr" fontAlgn="b"/>
                      <a:r>
                        <a:rPr lang="tr-TR" sz="800" b="1" u="none" strike="noStrike" dirty="0">
                          <a:effectLst/>
                        </a:rPr>
                        <a:t>2</a:t>
                      </a:r>
                      <a:endParaRPr lang="tr-TR" sz="800" b="1" i="0" u="none" strike="noStrike" dirty="0">
                        <a:effectLst/>
                        <a:latin typeface="Arial"/>
                      </a:endParaRPr>
                    </a:p>
                  </a:txBody>
                  <a:tcPr marL="6965" marR="6965" marT="6965" marB="0" anchor="b"/>
                </a:tc>
                <a:tc vMerge="1">
                  <a:txBody>
                    <a:bodyPr/>
                    <a:lstStyle/>
                    <a:p>
                      <a:endParaRPr lang="tr-TR"/>
                    </a:p>
                  </a:txBody>
                  <a:tcPr/>
                </a:tc>
                <a:tc>
                  <a:txBody>
                    <a:bodyPr/>
                    <a:lstStyle/>
                    <a:p>
                      <a:pPr algn="ctr" fontAlgn="b"/>
                      <a:r>
                        <a:rPr lang="tr-TR" sz="700" u="none" strike="noStrike">
                          <a:effectLst/>
                        </a:rPr>
                        <a:t>2 YIL</a:t>
                      </a:r>
                      <a:endParaRPr lang="tr-TR" sz="700" b="0" i="0" u="none" strike="noStrike">
                        <a:effectLst/>
                        <a:latin typeface="Arial"/>
                      </a:endParaRPr>
                    </a:p>
                  </a:txBody>
                  <a:tcPr marL="6965" marR="6965" marT="6965" marB="0" anchor="b"/>
                </a:tc>
                <a:tc>
                  <a:txBody>
                    <a:bodyPr/>
                    <a:lstStyle/>
                    <a:p>
                      <a:pPr algn="ctr" fontAlgn="ctr"/>
                      <a:r>
                        <a:rPr lang="tr-TR" sz="600" u="none" strike="noStrike">
                          <a:effectLst/>
                        </a:rPr>
                        <a:t>ALACATEL LUCENT -SAUDI ARABİA</a:t>
                      </a:r>
                      <a:endParaRPr lang="tr-TR" sz="600" b="0" i="0" u="none" strike="noStrike">
                        <a:effectLst/>
                        <a:latin typeface="Arial"/>
                      </a:endParaRPr>
                    </a:p>
                  </a:txBody>
                  <a:tcPr marL="6965" marR="6965" marT="6965" marB="0" anchor="ctr"/>
                </a:tc>
                <a:tc>
                  <a:txBody>
                    <a:bodyPr/>
                    <a:lstStyle/>
                    <a:p>
                      <a:pPr algn="ctr" fontAlgn="ctr"/>
                      <a:r>
                        <a:rPr lang="tr-TR" sz="600" u="none" strike="noStrike">
                          <a:effectLst/>
                        </a:rPr>
                        <a:t> 2G-3G -BTS- MW PROJECTS</a:t>
                      </a:r>
                      <a:endParaRPr lang="tr-TR" sz="600" b="0" i="0" u="none" strike="noStrike">
                        <a:effectLst/>
                        <a:latin typeface="Arial"/>
                      </a:endParaRPr>
                    </a:p>
                  </a:txBody>
                  <a:tcPr marL="6965" marR="6965" marT="6965" marB="0" anchor="ctr"/>
                </a:tc>
                <a:tc>
                  <a:txBody>
                    <a:bodyPr/>
                    <a:lstStyle/>
                    <a:p>
                      <a:pPr algn="r" fontAlgn="b"/>
                      <a:r>
                        <a:rPr lang="tr-TR" sz="700" u="none" strike="noStrike">
                          <a:effectLst/>
                        </a:rPr>
                        <a:t>382,375.00 TL</a:t>
                      </a:r>
                      <a:endParaRPr lang="tr-TR" sz="700" b="0" i="0" u="none" strike="noStrike">
                        <a:effectLst/>
                        <a:latin typeface="Arial"/>
                      </a:endParaRPr>
                    </a:p>
                  </a:txBody>
                  <a:tcPr marL="6965" marR="6965" marT="6965" marB="0" anchor="b"/>
                </a:tc>
              </a:tr>
              <a:tr h="118397">
                <a:tc>
                  <a:txBody>
                    <a:bodyPr/>
                    <a:lstStyle/>
                    <a:p>
                      <a:pPr algn="ctr" fontAlgn="b"/>
                      <a:r>
                        <a:rPr lang="tr-TR" sz="700" b="1" u="none" strike="noStrike">
                          <a:effectLst/>
                        </a:rPr>
                        <a:t> </a:t>
                      </a:r>
                      <a:endParaRPr lang="tr-TR" sz="700" b="1"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r" fontAlgn="b"/>
                      <a:r>
                        <a:rPr lang="tr-TR" sz="700" u="none" strike="noStrike">
                          <a:effectLst/>
                        </a:rPr>
                        <a:t>4,182,375.00 TL</a:t>
                      </a:r>
                      <a:endParaRPr lang="tr-TR" sz="700" b="1" i="0" u="none" strike="noStrike">
                        <a:effectLst/>
                        <a:latin typeface="Arial"/>
                      </a:endParaRPr>
                    </a:p>
                  </a:txBody>
                  <a:tcPr marL="6965" marR="6965" marT="6965" marB="0" anchor="b"/>
                </a:tc>
              </a:tr>
              <a:tr h="208935">
                <a:tc>
                  <a:txBody>
                    <a:bodyPr/>
                    <a:lstStyle/>
                    <a:p>
                      <a:pPr algn="ctr" fontAlgn="b"/>
                      <a:r>
                        <a:rPr lang="tr-TR" sz="700" b="1" u="none" strike="noStrike" dirty="0">
                          <a:effectLst/>
                        </a:rPr>
                        <a:t> </a:t>
                      </a:r>
                      <a:endParaRPr lang="tr-TR" sz="700" b="1" i="0" u="none" strike="noStrike" dirty="0">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l" fontAlgn="b"/>
                      <a:r>
                        <a:rPr lang="tr-TR" sz="700" u="none" strike="noStrike">
                          <a:effectLst/>
                        </a:rPr>
                        <a:t> </a:t>
                      </a:r>
                      <a:endParaRPr lang="tr-TR" sz="700" b="0" i="0" u="none" strike="noStrike">
                        <a:effectLst/>
                        <a:latin typeface="Arial"/>
                      </a:endParaRPr>
                    </a:p>
                  </a:txBody>
                  <a:tcPr marL="6965" marR="6965" marT="6965" marB="0" anchor="b"/>
                </a:tc>
                <a:tc>
                  <a:txBody>
                    <a:bodyPr/>
                    <a:lstStyle/>
                    <a:p>
                      <a:pPr algn="ctr" fontAlgn="ctr"/>
                      <a:r>
                        <a:rPr lang="tr-TR" sz="600" u="none" strike="noStrike">
                          <a:effectLst/>
                        </a:rPr>
                        <a:t> SUPERONLINE  İLETİŞİM HİZ. A.Ş. İLE TOPLAM TAAHHÜT İŞLER</a:t>
                      </a:r>
                      <a:endParaRPr lang="tr-TR" sz="600" b="1" i="0" u="none" strike="noStrike">
                        <a:effectLst/>
                        <a:latin typeface="Arial"/>
                      </a:endParaRPr>
                    </a:p>
                  </a:txBody>
                  <a:tcPr marL="6965" marR="6965" marT="6965" marB="0" anchor="ctr"/>
                </a:tc>
                <a:tc>
                  <a:txBody>
                    <a:bodyPr/>
                    <a:lstStyle/>
                    <a:p>
                      <a:pPr algn="r" fontAlgn="b"/>
                      <a:r>
                        <a:rPr lang="tr-TR" sz="800" u="none" strike="noStrike" dirty="0">
                          <a:effectLst/>
                        </a:rPr>
                        <a:t>4,562,695.88 TL</a:t>
                      </a:r>
                      <a:endParaRPr lang="tr-TR" sz="800" b="1" i="0" u="none" strike="noStrike" dirty="0">
                        <a:effectLst/>
                        <a:latin typeface="Arial"/>
                      </a:endParaRPr>
                    </a:p>
                  </a:txBody>
                  <a:tcPr marL="6965" marR="6965" marT="6965" marB="0" anchor="b"/>
                </a:tc>
              </a:tr>
            </a:tbl>
          </a:graphicData>
        </a:graphic>
      </p:graphicFrame>
      <p:sp>
        <p:nvSpPr>
          <p:cNvPr id="3" name="Rectangle 2"/>
          <p:cNvSpPr/>
          <p:nvPr/>
        </p:nvSpPr>
        <p:spPr>
          <a:xfrm>
            <a:off x="396255" y="1386260"/>
            <a:ext cx="6624736" cy="70567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72196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9" name="Picture 8" descr="http://www.fortibase.com/incoming/publish_file/200808220948150.client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07435"/>
            <a:ext cx="7561263" cy="2963401"/>
          </a:xfrm>
          <a:prstGeom prst="rect">
            <a:avLst/>
          </a:prstGeom>
          <a:noFill/>
          <a:ln>
            <a:noFill/>
          </a:ln>
        </p:spPr>
      </p:pic>
      <p:sp>
        <p:nvSpPr>
          <p:cNvPr id="10" name="Text Box 2"/>
          <p:cNvSpPr txBox="1">
            <a:spLocks noChangeArrowheads="1"/>
          </p:cNvSpPr>
          <p:nvPr/>
        </p:nvSpPr>
        <p:spPr bwMode="auto">
          <a:xfrm>
            <a:off x="3492599" y="6786860"/>
            <a:ext cx="3814445" cy="102997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tr-TR" sz="2800" b="1" dirty="0">
                <a:solidFill>
                  <a:srgbClr val="7F7F7F"/>
                </a:solidFill>
                <a:effectLst/>
                <a:latin typeface="Calibri"/>
                <a:ea typeface="Calibri"/>
                <a:cs typeface="Times New Roman"/>
              </a:rPr>
              <a:t>BANKA </a:t>
            </a:r>
            <a:r>
              <a:rPr lang="tr-TR" sz="2800" b="1" dirty="0" smtClean="0">
                <a:solidFill>
                  <a:srgbClr val="7F7F7F"/>
                </a:solidFill>
                <a:effectLst/>
                <a:latin typeface="Calibri"/>
                <a:ea typeface="Calibri"/>
                <a:cs typeface="Times New Roman"/>
              </a:rPr>
              <a:t>REFERANSLARI</a:t>
            </a:r>
          </a:p>
          <a:p>
            <a:pPr algn="r">
              <a:lnSpc>
                <a:spcPct val="115000"/>
              </a:lnSpc>
              <a:spcAft>
                <a:spcPts val="1000"/>
              </a:spcAft>
            </a:pPr>
            <a:r>
              <a:rPr lang="tr-TR" sz="2800" dirty="0" smtClean="0">
                <a:solidFill>
                  <a:srgbClr val="7F7F7F"/>
                </a:solidFill>
                <a:latin typeface="Calibri"/>
                <a:ea typeface="Calibri"/>
                <a:cs typeface="Times New Roman"/>
              </a:rPr>
              <a:t>BANK REFERENCES</a:t>
            </a:r>
            <a:endParaRPr lang="tr-TR" sz="1100" dirty="0">
              <a:effectLst/>
              <a:latin typeface="Calibri"/>
              <a:ea typeface="Calibri"/>
              <a:cs typeface="Times New Roman"/>
            </a:endParaRP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2"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Tree>
    <p:extLst>
      <p:ext uri="{BB962C8B-B14F-4D97-AF65-F5344CB8AC3E}">
        <p14:creationId xmlns:p14="http://schemas.microsoft.com/office/powerpoint/2010/main" val="422841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51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1"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2050" name="Picture 2" descr="C:\Users\BELGELER\Desktop\katalog evrakları_31.08.2012\teminat evrakları\bankasy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538" y="1386260"/>
            <a:ext cx="5632389" cy="72890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2538" y="1386260"/>
            <a:ext cx="5632389" cy="7289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73667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51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1"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3" name="Rectangle 2"/>
          <p:cNvSpPr/>
          <p:nvPr/>
        </p:nvSpPr>
        <p:spPr>
          <a:xfrm>
            <a:off x="812538" y="1386260"/>
            <a:ext cx="5632389" cy="7289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74" name="Picture 2" descr="C:\Users\BELGELER\Desktop\iş bankası re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537" y="1386260"/>
            <a:ext cx="5632389" cy="72890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537" y="1386260"/>
            <a:ext cx="5632389" cy="7289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91761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51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1"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3" name="Rectangle 2"/>
          <p:cNvSpPr/>
          <p:nvPr/>
        </p:nvSpPr>
        <p:spPr>
          <a:xfrm>
            <a:off x="812538" y="1386260"/>
            <a:ext cx="5632389" cy="7289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Rectangle 1"/>
          <p:cNvSpPr/>
          <p:nvPr/>
        </p:nvSpPr>
        <p:spPr>
          <a:xfrm>
            <a:off x="812537" y="1386260"/>
            <a:ext cx="5632389" cy="7289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098" name="Picture 2" descr="C:\Users\BELGELER\Desktop\katalog evrakları_31.08.2012\teminat evrakları\yapı kred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539" y="1386260"/>
            <a:ext cx="5632388" cy="72890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12537" y="1386260"/>
            <a:ext cx="5632390" cy="7289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4896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0" y="3671570"/>
            <a:ext cx="7561263" cy="3350260"/>
          </a:xfrm>
          <a:prstGeom prst="rect">
            <a:avLst/>
          </a:prstGeom>
        </p:spPr>
      </p:pic>
      <p:sp>
        <p:nvSpPr>
          <p:cNvPr id="7" name="Text Box 2"/>
          <p:cNvSpPr txBox="1">
            <a:spLocks noChangeArrowheads="1"/>
          </p:cNvSpPr>
          <p:nvPr/>
        </p:nvSpPr>
        <p:spPr bwMode="auto">
          <a:xfrm>
            <a:off x="3347402" y="7362924"/>
            <a:ext cx="3814445" cy="102997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tr-TR" sz="2800" b="1" dirty="0" smtClean="0">
                <a:solidFill>
                  <a:srgbClr val="7F7F7F"/>
                </a:solidFill>
                <a:effectLst/>
                <a:latin typeface="Calibri"/>
                <a:ea typeface="Calibri"/>
                <a:cs typeface="Times New Roman"/>
              </a:rPr>
              <a:t>PROJELER</a:t>
            </a:r>
          </a:p>
          <a:p>
            <a:pPr algn="r">
              <a:lnSpc>
                <a:spcPct val="115000"/>
              </a:lnSpc>
              <a:spcAft>
                <a:spcPts val="1000"/>
              </a:spcAft>
            </a:pPr>
            <a:r>
              <a:rPr lang="tr-TR" sz="2800" dirty="0" smtClean="0">
                <a:solidFill>
                  <a:srgbClr val="7F7F7F"/>
                </a:solidFill>
                <a:latin typeface="Calibri"/>
                <a:ea typeface="Calibri"/>
                <a:cs typeface="Times New Roman"/>
              </a:rPr>
              <a:t>PROJECTS</a:t>
            </a:r>
            <a:endParaRPr lang="tr-TR" sz="1100" dirty="0">
              <a:effectLst/>
              <a:latin typeface="Calibri"/>
              <a:ea typeface="Calibri"/>
              <a:cs typeface="Times New Roman"/>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665" y="8875395"/>
            <a:ext cx="7598410" cy="1818005"/>
          </a:xfrm>
          <a:prstGeom prst="rect">
            <a:avLst/>
          </a:prstGeom>
        </p:spPr>
      </p:pic>
      <p:sp>
        <p:nvSpPr>
          <p:cNvPr id="9"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Tree>
    <p:extLst>
      <p:ext uri="{BB962C8B-B14F-4D97-AF65-F5344CB8AC3E}">
        <p14:creationId xmlns:p14="http://schemas.microsoft.com/office/powerpoint/2010/main" val="2618425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5" y="882204"/>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effectLst/>
                <a:latin typeface="Calibri"/>
                <a:ea typeface="Calibri"/>
                <a:cs typeface="Times New Roman"/>
              </a:rPr>
              <a:t>ACARKENT</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45114" y="1428304"/>
            <a:ext cx="4932715" cy="546100"/>
          </a:xfrm>
          <a:prstGeom prst="rect">
            <a:avLst/>
          </a:prstGeom>
          <a:noFill/>
          <a:ln w="9525">
            <a:noFill/>
            <a:miter lim="800000"/>
            <a:headEnd/>
            <a:tailEnd/>
          </a:ln>
        </p:spPr>
        <p:txBody>
          <a:bodyPr rot="0" vert="horz" wrap="square" lIns="91440" tIns="45720" rIns="91440" bIns="45720" anchor="t" anchorCtr="0">
            <a:noAutofit/>
          </a:bodyPr>
          <a:lstStyle/>
          <a:p>
            <a:pPr>
              <a:spcAft>
                <a:spcPts val="1000"/>
              </a:spcAft>
            </a:pPr>
            <a:r>
              <a:rPr lang="tr-TR" sz="1200" b="1" dirty="0" smtClean="0">
                <a:solidFill>
                  <a:srgbClr val="7F7F7F"/>
                </a:solidFill>
                <a:effectLst/>
                <a:latin typeface="Calibri"/>
                <a:ea typeface="Calibri"/>
                <a:cs typeface="Times New Roman"/>
              </a:rPr>
              <a:t>ACARKENT </a:t>
            </a:r>
            <a:r>
              <a:rPr lang="tr-TR" sz="1200" b="1" dirty="0">
                <a:solidFill>
                  <a:srgbClr val="7F7F7F"/>
                </a:solidFill>
                <a:latin typeface="Calibri"/>
                <a:ea typeface="Calibri"/>
                <a:cs typeface="Times New Roman"/>
              </a:rPr>
              <a:t>TOPLU KONUT  VE ALTYAPI ÇALILŞMALARI</a:t>
            </a:r>
          </a:p>
          <a:p>
            <a:pPr>
              <a:spcAft>
                <a:spcPts val="1000"/>
              </a:spcAft>
            </a:pPr>
            <a:r>
              <a:rPr lang="tr-TR" sz="1200" dirty="0">
                <a:solidFill>
                  <a:srgbClr val="7F7F7F"/>
                </a:solidFill>
                <a:latin typeface="Calibri"/>
                <a:ea typeface="Calibri"/>
                <a:cs typeface="Times New Roman"/>
              </a:rPr>
              <a:t>ACARKENT  </a:t>
            </a:r>
            <a:r>
              <a:rPr lang="tr-TR" sz="1200" dirty="0" smtClean="0">
                <a:solidFill>
                  <a:srgbClr val="7F7F7F"/>
                </a:solidFill>
                <a:latin typeface="Calibri"/>
                <a:ea typeface="Calibri"/>
                <a:cs typeface="Times New Roman"/>
              </a:rPr>
              <a:t>HOUSING </a:t>
            </a:r>
            <a:r>
              <a:rPr lang="tr-TR" sz="1200" dirty="0">
                <a:solidFill>
                  <a:srgbClr val="7F7F7F"/>
                </a:solidFill>
                <a:latin typeface="Calibri"/>
                <a:ea typeface="Calibri"/>
                <a:cs typeface="Times New Roman"/>
              </a:rPr>
              <a:t>ESTATE AND </a:t>
            </a:r>
            <a:r>
              <a:rPr lang="tr-TR" sz="1200" dirty="0" smtClean="0">
                <a:solidFill>
                  <a:srgbClr val="7F7F7F"/>
                </a:solidFill>
                <a:latin typeface="Calibri"/>
                <a:ea typeface="Calibri"/>
                <a:cs typeface="Times New Roman"/>
              </a:rPr>
              <a:t>INFRASTRUCTURE </a:t>
            </a:r>
            <a:r>
              <a:rPr lang="tr-TR" sz="1200" dirty="0">
                <a:solidFill>
                  <a:srgbClr val="7F7F7F"/>
                </a:solidFill>
                <a:latin typeface="Calibri"/>
                <a:ea typeface="Calibri"/>
                <a:cs typeface="Times New Roman"/>
              </a:rPr>
              <a:t>APPLICATIONS</a:t>
            </a: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9"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11" name="Picture 9" descr="resim_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247" y="2046412"/>
            <a:ext cx="3240360" cy="2161564"/>
          </a:xfrm>
          <a:prstGeom prst="rect">
            <a:avLst/>
          </a:prstGeom>
          <a:noFill/>
          <a:ln w="57150" cmpd="thickThin">
            <a:solidFill>
              <a:schemeClr val="accent6">
                <a:lumMod val="75000"/>
              </a:schemeClr>
            </a:solidFill>
            <a:miter lim="800000"/>
            <a:headEnd/>
            <a:tailEnd/>
          </a:ln>
          <a:effectLst>
            <a:outerShdw dist="107763" dir="2700000" algn="ctr" rotWithShape="0">
              <a:srgbClr val="808080"/>
            </a:outerShdw>
          </a:effectLst>
        </p:spPr>
      </p:pic>
      <p:pic>
        <p:nvPicPr>
          <p:cNvPr id="12" name="Picture 5" descr="resim_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6655" y="4434600"/>
            <a:ext cx="3125192" cy="2179471"/>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3" name="Picture 6" descr="resim_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274" y="6876682"/>
            <a:ext cx="3216333" cy="2159988"/>
          </a:xfrm>
          <a:prstGeom prst="rect">
            <a:avLst/>
          </a:prstGeom>
          <a:noFill/>
          <a:ln w="57150" cmpd="thickThin">
            <a:solidFill>
              <a:schemeClr val="accent6">
                <a:lumMod val="75000"/>
              </a:schemeClr>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4" name="Text Box 11"/>
          <p:cNvSpPr txBox="1">
            <a:spLocks noChangeArrowheads="1"/>
          </p:cNvSpPr>
          <p:nvPr/>
        </p:nvSpPr>
        <p:spPr bwMode="auto">
          <a:xfrm>
            <a:off x="4167390" y="2227263"/>
            <a:ext cx="2133600" cy="1617663"/>
          </a:xfrm>
          <a:prstGeom prst="rect">
            <a:avLst/>
          </a:prstGeom>
          <a:solidFill>
            <a:schemeClr val="bg1">
              <a:lumMod val="75000"/>
              <a:alpha val="30000"/>
            </a:schemeClr>
          </a:solidFill>
          <a:ln w="38100">
            <a:solidFill>
              <a:schemeClr val="accent6">
                <a:lumMod val="75000"/>
              </a:schemeClr>
            </a:solidFill>
          </a:ln>
          <a:effectLst>
            <a:outerShdw blurRad="50800" dist="107950" dir="2700000" algn="tl" rotWithShape="0">
              <a:schemeClr val="accent6">
                <a:lumMod val="75000"/>
              </a:schemeClr>
            </a:outerShdw>
          </a:effectLst>
        </p:spPr>
        <p:txBody>
          <a:bodyPr>
            <a:spAutoFit/>
          </a:bodyPr>
          <a:lstStyle/>
          <a:p>
            <a:pPr algn="ctr" eaLnBrk="0" hangingPunct="0">
              <a:spcBef>
                <a:spcPct val="50000"/>
              </a:spcBef>
            </a:pPr>
            <a:r>
              <a:rPr lang="tr-TR" sz="2000" b="1" i="1" dirty="0">
                <a:latin typeface="Times New Roman" pitchFamily="18" charset="0"/>
              </a:rPr>
              <a:t>Acarlar (BEYKOZ)                          Toplu Konutlarından Genel Görünüm</a:t>
            </a:r>
            <a:endParaRPr lang="tr-TR" sz="2000" b="1" dirty="0">
              <a:latin typeface="Times New Roman" pitchFamily="18" charset="0"/>
            </a:endParaRPr>
          </a:p>
        </p:txBody>
      </p:sp>
      <p:sp>
        <p:nvSpPr>
          <p:cNvPr id="19" name="Rectangle 18"/>
          <p:cNvSpPr/>
          <p:nvPr/>
        </p:nvSpPr>
        <p:spPr>
          <a:xfrm>
            <a:off x="889640" y="4914652"/>
            <a:ext cx="2133600" cy="1311275"/>
          </a:xfrm>
          <a:prstGeom prst="rect">
            <a:avLst/>
          </a:prstGeom>
          <a:solidFill>
            <a:schemeClr val="bg1">
              <a:lumMod val="65000"/>
              <a:alpha val="30000"/>
            </a:schemeClr>
          </a:solidFill>
          <a:ln w="57150">
            <a:solidFill>
              <a:schemeClr val="tx1"/>
            </a:solidFill>
          </a:ln>
          <a:effectLst>
            <a:outerShdw blurRad="50800" dist="10160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a:solidFill>
                  <a:schemeClr val="tx1"/>
                </a:solidFill>
                <a:latin typeface="Times New Roman" pitchFamily="18" charset="0"/>
              </a:rPr>
              <a:t>Acarlar (BEYKOZ)                          Peyzaj Çalışmaları</a:t>
            </a:r>
          </a:p>
          <a:p>
            <a:pPr algn="ctr" eaLnBrk="0" hangingPunct="0">
              <a:spcBef>
                <a:spcPct val="50000"/>
              </a:spcBef>
            </a:pPr>
            <a:endParaRPr lang="tr-TR" b="1" i="1" dirty="0">
              <a:solidFill>
                <a:schemeClr val="tx1"/>
              </a:solidFill>
              <a:latin typeface="Times New Roman" pitchFamily="18" charset="0"/>
            </a:endParaRPr>
          </a:p>
        </p:txBody>
      </p:sp>
      <p:sp>
        <p:nvSpPr>
          <p:cNvPr id="21" name="Rectangle 20"/>
          <p:cNvSpPr/>
          <p:nvPr/>
        </p:nvSpPr>
        <p:spPr>
          <a:xfrm>
            <a:off x="4611029" y="7200739"/>
            <a:ext cx="2133600" cy="1617663"/>
          </a:xfrm>
          <a:prstGeom prst="rect">
            <a:avLst/>
          </a:prstGeom>
          <a:solidFill>
            <a:schemeClr val="bg1">
              <a:lumMod val="75000"/>
              <a:alpha val="30000"/>
            </a:schemeClr>
          </a:solidFill>
          <a:ln>
            <a:solidFill>
              <a:schemeClr val="accent6">
                <a:lumMod val="75000"/>
              </a:schemeClr>
            </a:solidFill>
          </a:ln>
          <a:effectLst>
            <a:outerShdw blurRad="50800" dist="107950" dir="2700000" algn="ctr" rotWithShape="0">
              <a:schemeClr val="accent6">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i="1" dirty="0" smtClean="0">
              <a:solidFill>
                <a:schemeClr val="tx1"/>
              </a:solidFill>
              <a:latin typeface="Times New Roman" pitchFamily="18" charset="0"/>
            </a:endParaRPr>
          </a:p>
          <a:p>
            <a:pPr algn="ctr"/>
            <a:r>
              <a:rPr lang="tr-TR" b="1" i="1" dirty="0" smtClean="0">
                <a:solidFill>
                  <a:schemeClr val="tx1"/>
                </a:solidFill>
                <a:latin typeface="Times New Roman" pitchFamily="18" charset="0"/>
              </a:rPr>
              <a:t>Acarlar (BEYKOZ)                          Colesium Kültür Merkezi Peyzaj Çalışması</a:t>
            </a:r>
            <a:endParaRPr lang="tr-TR" b="1" dirty="0" smtClean="0">
              <a:solidFill>
                <a:schemeClr val="tx1"/>
              </a:solidFill>
              <a:latin typeface="Times New Roman" pitchFamily="18" charset="0"/>
            </a:endParaRPr>
          </a:p>
          <a:p>
            <a:pPr algn="ctr"/>
            <a:endParaRPr lang="tr-TR" dirty="0"/>
          </a:p>
        </p:txBody>
      </p:sp>
    </p:spTree>
    <p:extLst>
      <p:ext uri="{BB962C8B-B14F-4D97-AF65-F5344CB8AC3E}">
        <p14:creationId xmlns:p14="http://schemas.microsoft.com/office/powerpoint/2010/main" val="2214339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665" y="8875395"/>
            <a:ext cx="7566587" cy="1818005"/>
          </a:xfrm>
          <a:prstGeom prst="rect">
            <a:avLst/>
          </a:prstGeom>
        </p:spPr>
      </p:pic>
      <p:sp>
        <p:nvSpPr>
          <p:cNvPr id="7"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8" name="Picture 2" descr="resim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0551" y="1530276"/>
            <a:ext cx="2952328" cy="1968219"/>
          </a:xfrm>
          <a:prstGeom prst="rect">
            <a:avLst/>
          </a:prstGeom>
          <a:noFill/>
          <a:ln w="57150" cmpd="thickThin">
            <a:solidFill>
              <a:schemeClr val="tx1"/>
            </a:solidFill>
            <a:miter lim="800000"/>
            <a:headEnd/>
            <a:tailEnd/>
          </a:ln>
          <a:effectLst>
            <a:outerShdw dist="101600"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9" name="Picture 3" descr="resim_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263" y="3546500"/>
            <a:ext cx="2120705" cy="3076624"/>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 name="Picture 11" descr="resim_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694" y="6786860"/>
            <a:ext cx="2952328" cy="1971641"/>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3368822" y="4428380"/>
            <a:ext cx="2644057" cy="1312863"/>
          </a:xfrm>
          <a:prstGeom prst="rect">
            <a:avLst/>
          </a:prstGeom>
          <a:solidFill>
            <a:schemeClr val="bg1">
              <a:lumMod val="65000"/>
              <a:alpha val="30000"/>
            </a:schemeClr>
          </a:solidFill>
          <a:ln w="57150">
            <a:solidFill>
              <a:schemeClr val="tx1"/>
            </a:solidFill>
          </a:ln>
          <a:effectLst>
            <a:outerShdw blurRad="50800" dist="10160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Acarlar (BEYKOZ)                          Toplu Konut                                 Atıksu ve Yağmursuyu              İnşaat Çalışmaları</a:t>
            </a:r>
            <a:endParaRPr lang="tr-TR" b="1" dirty="0">
              <a:solidFill>
                <a:schemeClr val="tx1"/>
              </a:solidFill>
              <a:latin typeface="Times New Roman" pitchFamily="18" charset="0"/>
            </a:endParaRPr>
          </a:p>
        </p:txBody>
      </p:sp>
    </p:spTree>
    <p:extLst>
      <p:ext uri="{BB962C8B-B14F-4D97-AF65-F5344CB8AC3E}">
        <p14:creationId xmlns:p14="http://schemas.microsoft.com/office/powerpoint/2010/main" val="3585292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98410"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1026" name="Picture 2" descr="C:\Users\BELGELER\Desktop\katalog evrakları_31.08.2012\iş deneyim belgeleri_proje_fotoları\acarkent\acarkent iş bitir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74" y="1098227"/>
            <a:ext cx="6345531" cy="78009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3774" y="1098227"/>
            <a:ext cx="6345531" cy="78009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64838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8" name="Text Box 2"/>
          <p:cNvSpPr txBox="1">
            <a:spLocks noChangeArrowheads="1"/>
          </p:cNvSpPr>
          <p:nvPr/>
        </p:nvSpPr>
        <p:spPr bwMode="auto">
          <a:xfrm>
            <a:off x="612279" y="738188"/>
            <a:ext cx="4665980" cy="61976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b="1" dirty="0">
                <a:solidFill>
                  <a:srgbClr val="595959"/>
                </a:solidFill>
                <a:effectLst/>
                <a:latin typeface="Calibri"/>
                <a:ea typeface="Calibri"/>
                <a:cs typeface="Times New Roman"/>
              </a:rPr>
              <a:t>İÇİNDEKİLER </a:t>
            </a:r>
            <a:r>
              <a:rPr lang="tr-TR" sz="2800" dirty="0">
                <a:solidFill>
                  <a:srgbClr val="595959"/>
                </a:solidFill>
                <a:effectLst/>
                <a:latin typeface="Calibri"/>
                <a:ea typeface="Calibri"/>
                <a:cs typeface="Times New Roman"/>
              </a:rPr>
              <a:t>- INDEX</a:t>
            </a:r>
            <a:endParaRPr lang="tr-TR" sz="1100" dirty="0">
              <a:effectLst/>
              <a:latin typeface="Calibri"/>
              <a:ea typeface="Calibri"/>
              <a:cs typeface="Times New Roman"/>
            </a:endParaRPr>
          </a:p>
        </p:txBody>
      </p:sp>
      <p:sp>
        <p:nvSpPr>
          <p:cNvPr id="9" name="Text Box 2"/>
          <p:cNvSpPr txBox="1">
            <a:spLocks noChangeArrowheads="1"/>
          </p:cNvSpPr>
          <p:nvPr/>
        </p:nvSpPr>
        <p:spPr bwMode="auto">
          <a:xfrm>
            <a:off x="838324" y="1530277"/>
            <a:ext cx="6398691" cy="7345118"/>
          </a:xfrm>
          <a:prstGeom prst="rect">
            <a:avLst/>
          </a:prstGeom>
          <a:noFill/>
          <a:ln w="9525">
            <a:noFill/>
            <a:miter lim="800000"/>
            <a:headEnd/>
            <a:tailEnd/>
          </a:ln>
        </p:spPr>
        <p:txBody>
          <a:bodyPr rot="0" vert="horz" wrap="square" lIns="91440" tIns="45720" rIns="91440" bIns="45720" anchor="t" anchorCtr="0">
            <a:noAutofit/>
          </a:bodyPr>
          <a:lstStyle/>
          <a:p>
            <a:pPr>
              <a:lnSpc>
                <a:spcPct val="200000"/>
              </a:lnSpc>
              <a:spcAft>
                <a:spcPts val="1000"/>
              </a:spcAft>
            </a:pPr>
            <a:endParaRPr lang="tr-TR" b="1" dirty="0" smtClean="0">
              <a:solidFill>
                <a:srgbClr val="7F7F7F"/>
              </a:solidFill>
              <a:latin typeface="Calibri"/>
              <a:ea typeface="Calibri"/>
              <a:cs typeface="Times New Roman"/>
              <a:sym typeface="Wingdings" pitchFamily="2" charset="2"/>
            </a:endParaRPr>
          </a:p>
          <a:p>
            <a:pPr>
              <a:lnSpc>
                <a:spcPct val="200000"/>
              </a:lnSpc>
              <a:spcAft>
                <a:spcPts val="1000"/>
              </a:spcAft>
            </a:pPr>
            <a:r>
              <a:rPr lang="tr-TR" b="1" dirty="0" smtClean="0">
                <a:solidFill>
                  <a:srgbClr val="7F7F7F"/>
                </a:solidFill>
                <a:latin typeface="Calibri"/>
                <a:ea typeface="Calibri"/>
                <a:cs typeface="Times New Roman"/>
                <a:sym typeface="Wingdings" pitchFamily="2" charset="2"/>
              </a:rPr>
              <a:t></a:t>
            </a:r>
            <a:r>
              <a:rPr lang="tr-TR" b="1" dirty="0">
                <a:solidFill>
                  <a:srgbClr val="7F7F7F"/>
                </a:solidFill>
                <a:latin typeface="Calibri"/>
                <a:ea typeface="Calibri"/>
                <a:cs typeface="Times New Roman"/>
                <a:sym typeface="Wingdings" pitchFamily="2" charset="2"/>
              </a:rPr>
              <a:t>ŞİRKET </a:t>
            </a:r>
            <a:r>
              <a:rPr lang="tr-TR" b="1" dirty="0" smtClean="0">
                <a:solidFill>
                  <a:srgbClr val="7F7F7F"/>
                </a:solidFill>
                <a:latin typeface="Calibri"/>
                <a:ea typeface="Calibri"/>
                <a:cs typeface="Times New Roman"/>
                <a:sym typeface="Wingdings" pitchFamily="2" charset="2"/>
              </a:rPr>
              <a:t>PROFİLİ – </a:t>
            </a:r>
            <a:r>
              <a:rPr lang="tr-TR" dirty="0" smtClean="0">
                <a:solidFill>
                  <a:srgbClr val="7F7F7F"/>
                </a:solidFill>
                <a:latin typeface="Calibri"/>
                <a:ea typeface="Calibri"/>
                <a:cs typeface="Times New Roman"/>
                <a:sym typeface="Wingdings" pitchFamily="2" charset="2"/>
              </a:rPr>
              <a:t>COMPANY PROFILE</a:t>
            </a:r>
            <a:endParaRPr lang="tr-TR" b="1" dirty="0" smtClean="0">
              <a:solidFill>
                <a:srgbClr val="7F7F7F"/>
              </a:solidFill>
              <a:latin typeface="Calibri"/>
              <a:ea typeface="Calibri"/>
              <a:cs typeface="Times New Roman"/>
              <a:sym typeface="Wingdings" pitchFamily="2" charset="2"/>
            </a:endParaRPr>
          </a:p>
          <a:p>
            <a:pPr>
              <a:lnSpc>
                <a:spcPct val="200000"/>
              </a:lnSpc>
              <a:spcAft>
                <a:spcPts val="1000"/>
              </a:spcAft>
            </a:pPr>
            <a:r>
              <a:rPr lang="tr-TR" b="1" dirty="0" smtClean="0">
                <a:solidFill>
                  <a:srgbClr val="7F7F7F"/>
                </a:solidFill>
                <a:latin typeface="Calibri"/>
                <a:ea typeface="Calibri"/>
                <a:cs typeface="Times New Roman"/>
                <a:sym typeface="Wingdings" pitchFamily="2" charset="2"/>
              </a:rPr>
              <a:t></a:t>
            </a:r>
            <a:r>
              <a:rPr lang="tr-TR" b="1" dirty="0">
                <a:solidFill>
                  <a:srgbClr val="7F7F7F"/>
                </a:solidFill>
                <a:latin typeface="Calibri"/>
                <a:ea typeface="Calibri"/>
                <a:cs typeface="Times New Roman"/>
                <a:sym typeface="Wingdings" pitchFamily="2" charset="2"/>
              </a:rPr>
              <a:t>GENEL </a:t>
            </a:r>
            <a:r>
              <a:rPr lang="tr-TR" b="1" dirty="0" smtClean="0">
                <a:solidFill>
                  <a:srgbClr val="7F7F7F"/>
                </a:solidFill>
                <a:latin typeface="Calibri"/>
                <a:ea typeface="Calibri"/>
                <a:cs typeface="Times New Roman"/>
                <a:sym typeface="Wingdings" pitchFamily="2" charset="2"/>
              </a:rPr>
              <a:t>BAKIŞ </a:t>
            </a:r>
            <a:r>
              <a:rPr lang="tr-TR" b="1" dirty="0" smtClean="0">
                <a:solidFill>
                  <a:srgbClr val="7F7F7F"/>
                </a:solidFill>
                <a:ea typeface="Calibri"/>
                <a:cs typeface="Times New Roman"/>
                <a:sym typeface="Wingdings" pitchFamily="2" charset="2"/>
              </a:rPr>
              <a:t>– </a:t>
            </a:r>
            <a:r>
              <a:rPr lang="tr-TR" dirty="0" smtClean="0">
                <a:solidFill>
                  <a:srgbClr val="7F7F7F"/>
                </a:solidFill>
                <a:ea typeface="Calibri"/>
                <a:cs typeface="Times New Roman"/>
                <a:sym typeface="Wingdings" pitchFamily="2" charset="2"/>
              </a:rPr>
              <a:t>COMPANY BACKGROUND</a:t>
            </a:r>
            <a:endParaRPr lang="tr-TR" b="1" dirty="0">
              <a:solidFill>
                <a:srgbClr val="7F7F7F"/>
              </a:solidFill>
              <a:latin typeface="Calibri"/>
              <a:ea typeface="Calibri"/>
              <a:cs typeface="Times New Roman"/>
              <a:sym typeface="Wingdings" pitchFamily="2" charset="2"/>
            </a:endParaRPr>
          </a:p>
          <a:p>
            <a:pPr>
              <a:lnSpc>
                <a:spcPct val="200000"/>
              </a:lnSpc>
              <a:spcAft>
                <a:spcPts val="1000"/>
              </a:spcAft>
            </a:pPr>
            <a:r>
              <a:rPr lang="tr-TR" b="1" dirty="0">
                <a:solidFill>
                  <a:srgbClr val="7F7F7F"/>
                </a:solidFill>
                <a:latin typeface="Calibri"/>
                <a:ea typeface="Calibri"/>
                <a:cs typeface="Times New Roman"/>
                <a:sym typeface="Wingdings" pitchFamily="2" charset="2"/>
              </a:rPr>
              <a:t></a:t>
            </a:r>
            <a:r>
              <a:rPr lang="tr-TR" b="1" dirty="0" smtClean="0">
                <a:solidFill>
                  <a:srgbClr val="7F7F7F"/>
                </a:solidFill>
                <a:latin typeface="Calibri"/>
                <a:ea typeface="Calibri"/>
                <a:cs typeface="Times New Roman"/>
                <a:sym typeface="Wingdings" pitchFamily="2" charset="2"/>
              </a:rPr>
              <a:t>VİZYONUMUZ,MİSYONUMUZ</a:t>
            </a:r>
            <a:r>
              <a:rPr lang="tr-TR" b="1" dirty="0">
                <a:solidFill>
                  <a:srgbClr val="7F7F7F"/>
                </a:solidFill>
                <a:ea typeface="Calibri"/>
                <a:cs typeface="Times New Roman"/>
                <a:sym typeface="Wingdings" pitchFamily="2" charset="2"/>
              </a:rPr>
              <a:t> </a:t>
            </a:r>
            <a:r>
              <a:rPr lang="tr-TR" b="1" dirty="0" smtClean="0">
                <a:solidFill>
                  <a:srgbClr val="7F7F7F"/>
                </a:solidFill>
                <a:ea typeface="Calibri"/>
                <a:cs typeface="Times New Roman"/>
                <a:sym typeface="Wingdings" pitchFamily="2" charset="2"/>
              </a:rPr>
              <a:t>– </a:t>
            </a:r>
            <a:r>
              <a:rPr lang="tr-TR" dirty="0" smtClean="0">
                <a:solidFill>
                  <a:srgbClr val="7F7F7F"/>
                </a:solidFill>
                <a:ea typeface="Calibri"/>
                <a:cs typeface="Times New Roman"/>
                <a:sym typeface="Wingdings" pitchFamily="2" charset="2"/>
              </a:rPr>
              <a:t>VISION AND MISSION</a:t>
            </a:r>
            <a:endParaRPr lang="tr-TR" b="1" dirty="0">
              <a:solidFill>
                <a:srgbClr val="7F7F7F"/>
              </a:solidFill>
              <a:latin typeface="Calibri"/>
              <a:ea typeface="Calibri"/>
              <a:cs typeface="Times New Roman"/>
              <a:sym typeface="Wingdings" pitchFamily="2" charset="2"/>
            </a:endParaRPr>
          </a:p>
          <a:p>
            <a:pPr>
              <a:lnSpc>
                <a:spcPct val="200000"/>
              </a:lnSpc>
              <a:spcAft>
                <a:spcPts val="1000"/>
              </a:spcAft>
            </a:pPr>
            <a:r>
              <a:rPr lang="tr-TR" b="1" dirty="0">
                <a:solidFill>
                  <a:srgbClr val="7F7F7F"/>
                </a:solidFill>
                <a:latin typeface="Calibri"/>
                <a:ea typeface="Calibri"/>
                <a:cs typeface="Times New Roman"/>
                <a:sym typeface="Wingdings" pitchFamily="2" charset="2"/>
              </a:rPr>
              <a:t></a:t>
            </a:r>
            <a:r>
              <a:rPr lang="tr-TR" b="1" dirty="0" smtClean="0">
                <a:solidFill>
                  <a:srgbClr val="7F7F7F"/>
                </a:solidFill>
                <a:latin typeface="Calibri"/>
                <a:ea typeface="Calibri"/>
                <a:cs typeface="Times New Roman"/>
                <a:sym typeface="Wingdings" pitchFamily="2" charset="2"/>
              </a:rPr>
              <a:t>SERTİFİKALARIMIZ </a:t>
            </a:r>
            <a:r>
              <a:rPr lang="tr-TR" b="1" dirty="0">
                <a:solidFill>
                  <a:srgbClr val="7F7F7F"/>
                </a:solidFill>
                <a:ea typeface="Calibri"/>
                <a:cs typeface="Times New Roman"/>
                <a:sym typeface="Wingdings" pitchFamily="2" charset="2"/>
              </a:rPr>
              <a:t>– </a:t>
            </a:r>
            <a:r>
              <a:rPr lang="tr-TR" dirty="0" smtClean="0">
                <a:solidFill>
                  <a:srgbClr val="7F7F7F"/>
                </a:solidFill>
                <a:ea typeface="Calibri"/>
                <a:cs typeface="Times New Roman"/>
                <a:sym typeface="Wingdings" pitchFamily="2" charset="2"/>
              </a:rPr>
              <a:t>CERTIFICATES</a:t>
            </a:r>
          </a:p>
          <a:p>
            <a:pPr>
              <a:lnSpc>
                <a:spcPct val="200000"/>
              </a:lnSpc>
              <a:spcAft>
                <a:spcPts val="1000"/>
              </a:spcAft>
            </a:pPr>
            <a:r>
              <a:rPr lang="tr-TR" dirty="0" smtClean="0">
                <a:solidFill>
                  <a:srgbClr val="7F7F7F"/>
                </a:solidFill>
                <a:ea typeface="Calibri"/>
                <a:cs typeface="Times New Roman"/>
                <a:sym typeface="Wingdings" pitchFamily="2" charset="2"/>
              </a:rPr>
              <a:t></a:t>
            </a:r>
            <a:r>
              <a:rPr lang="tr-TR" b="1" dirty="0" smtClean="0">
                <a:solidFill>
                  <a:srgbClr val="7F7F7F"/>
                </a:solidFill>
                <a:ea typeface="Calibri"/>
                <a:cs typeface="Times New Roman"/>
                <a:sym typeface="Wingdings" pitchFamily="2" charset="2"/>
              </a:rPr>
              <a:t>BİTEN ve DEVAM EDEN İŞLER</a:t>
            </a:r>
            <a:r>
              <a:rPr lang="tr-TR" b="1" dirty="0">
                <a:solidFill>
                  <a:srgbClr val="7F7F7F"/>
                </a:solidFill>
                <a:ea typeface="Calibri"/>
                <a:cs typeface="Times New Roman"/>
                <a:sym typeface="Wingdings" pitchFamily="2" charset="2"/>
              </a:rPr>
              <a:t> –</a:t>
            </a:r>
            <a:r>
              <a:rPr lang="tr-TR" dirty="0" smtClean="0">
                <a:solidFill>
                  <a:srgbClr val="7F7F7F"/>
                </a:solidFill>
                <a:ea typeface="Calibri"/>
                <a:cs typeface="Times New Roman"/>
                <a:sym typeface="Wingdings" pitchFamily="2" charset="2"/>
              </a:rPr>
              <a:t> COMPLETED&amp;ONGOING 	JOBS</a:t>
            </a:r>
            <a:endParaRPr lang="tr-TR" dirty="0">
              <a:solidFill>
                <a:srgbClr val="7F7F7F"/>
              </a:solidFill>
              <a:ea typeface="Calibri"/>
              <a:cs typeface="Times New Roman"/>
              <a:sym typeface="Wingdings" pitchFamily="2" charset="2"/>
            </a:endParaRPr>
          </a:p>
          <a:p>
            <a:pPr>
              <a:lnSpc>
                <a:spcPct val="200000"/>
              </a:lnSpc>
              <a:spcAft>
                <a:spcPts val="1000"/>
              </a:spcAft>
            </a:pPr>
            <a:r>
              <a:rPr lang="tr-TR" b="1" dirty="0">
                <a:solidFill>
                  <a:srgbClr val="7F7F7F"/>
                </a:solidFill>
                <a:latin typeface="Calibri"/>
                <a:ea typeface="Calibri"/>
                <a:cs typeface="Times New Roman"/>
                <a:sym typeface="Wingdings" pitchFamily="2" charset="2"/>
              </a:rPr>
              <a:t>BANKA </a:t>
            </a:r>
            <a:r>
              <a:rPr lang="tr-TR" b="1" dirty="0" smtClean="0">
                <a:solidFill>
                  <a:srgbClr val="7F7F7F"/>
                </a:solidFill>
                <a:latin typeface="Calibri"/>
                <a:ea typeface="Calibri"/>
                <a:cs typeface="Times New Roman"/>
                <a:sym typeface="Wingdings" pitchFamily="2" charset="2"/>
              </a:rPr>
              <a:t>REFERANSLARI</a:t>
            </a:r>
            <a:r>
              <a:rPr lang="tr-TR" b="1" dirty="0">
                <a:solidFill>
                  <a:srgbClr val="7F7F7F"/>
                </a:solidFill>
                <a:ea typeface="Calibri"/>
                <a:cs typeface="Times New Roman"/>
                <a:sym typeface="Wingdings" pitchFamily="2" charset="2"/>
              </a:rPr>
              <a:t> – </a:t>
            </a:r>
            <a:r>
              <a:rPr lang="tr-TR" dirty="0" smtClean="0">
                <a:solidFill>
                  <a:srgbClr val="7F7F7F"/>
                </a:solidFill>
                <a:ea typeface="Calibri"/>
                <a:cs typeface="Times New Roman"/>
                <a:sym typeface="Wingdings" pitchFamily="2" charset="2"/>
              </a:rPr>
              <a:t>BANK REFERENCES</a:t>
            </a:r>
            <a:endParaRPr lang="tr-TR" b="1" dirty="0">
              <a:solidFill>
                <a:srgbClr val="7F7F7F"/>
              </a:solidFill>
              <a:latin typeface="Calibri"/>
              <a:ea typeface="Calibri"/>
              <a:cs typeface="Times New Roman"/>
              <a:sym typeface="Wingdings" pitchFamily="2" charset="2"/>
            </a:endParaRPr>
          </a:p>
          <a:p>
            <a:pPr>
              <a:lnSpc>
                <a:spcPct val="200000"/>
              </a:lnSpc>
              <a:spcAft>
                <a:spcPts val="1000"/>
              </a:spcAft>
            </a:pPr>
            <a:r>
              <a:rPr lang="tr-TR" b="1" dirty="0">
                <a:solidFill>
                  <a:srgbClr val="7F7F7F"/>
                </a:solidFill>
                <a:latin typeface="Calibri"/>
                <a:ea typeface="Calibri"/>
                <a:cs typeface="Times New Roman"/>
                <a:sym typeface="Wingdings" pitchFamily="2" charset="2"/>
              </a:rPr>
              <a:t></a:t>
            </a:r>
            <a:r>
              <a:rPr lang="tr-TR" b="1" dirty="0" smtClean="0">
                <a:solidFill>
                  <a:srgbClr val="7F7F7F"/>
                </a:solidFill>
                <a:latin typeface="Calibri"/>
                <a:ea typeface="Calibri"/>
                <a:cs typeface="Times New Roman"/>
                <a:sym typeface="Wingdings" pitchFamily="2" charset="2"/>
              </a:rPr>
              <a:t>PROJELER</a:t>
            </a:r>
            <a:r>
              <a:rPr lang="tr-TR" b="1" dirty="0">
                <a:solidFill>
                  <a:srgbClr val="7F7F7F"/>
                </a:solidFill>
                <a:ea typeface="Calibri"/>
                <a:cs typeface="Times New Roman"/>
                <a:sym typeface="Wingdings" pitchFamily="2" charset="2"/>
              </a:rPr>
              <a:t> – </a:t>
            </a:r>
            <a:r>
              <a:rPr lang="tr-TR" dirty="0" smtClean="0">
                <a:solidFill>
                  <a:srgbClr val="7F7F7F"/>
                </a:solidFill>
                <a:ea typeface="Calibri"/>
                <a:cs typeface="Times New Roman"/>
                <a:sym typeface="Wingdings" pitchFamily="2" charset="2"/>
              </a:rPr>
              <a:t>PROJECTS</a:t>
            </a:r>
          </a:p>
          <a:p>
            <a:pPr>
              <a:lnSpc>
                <a:spcPct val="200000"/>
              </a:lnSpc>
              <a:spcAft>
                <a:spcPts val="1000"/>
              </a:spcAft>
            </a:pPr>
            <a:r>
              <a:rPr lang="tr-TR" b="1" dirty="0" smtClean="0">
                <a:solidFill>
                  <a:srgbClr val="7F7F7F"/>
                </a:solidFill>
                <a:ea typeface="Calibri"/>
                <a:cs typeface="Times New Roman"/>
                <a:sym typeface="Wingdings" pitchFamily="2" charset="2"/>
              </a:rPr>
              <a:t>DENİZDEFNE ALTYAPI PROGRAMI– </a:t>
            </a:r>
            <a:r>
              <a:rPr lang="tr-TR" dirty="0" smtClean="0">
                <a:solidFill>
                  <a:srgbClr val="7F7F7F"/>
                </a:solidFill>
                <a:ea typeface="Calibri"/>
                <a:cs typeface="Times New Roman"/>
                <a:sym typeface="Wingdings" pitchFamily="2" charset="2"/>
              </a:rPr>
              <a:t>DENİZDEFNE        				         INFRASTRUCTURE SOFTWARE</a:t>
            </a:r>
          </a:p>
          <a:p>
            <a:pPr>
              <a:lnSpc>
                <a:spcPct val="200000"/>
              </a:lnSpc>
              <a:spcAft>
                <a:spcPts val="1000"/>
              </a:spcAft>
            </a:pPr>
            <a:endParaRPr lang="tr-TR" sz="2000" b="1" dirty="0">
              <a:solidFill>
                <a:srgbClr val="7F7F7F"/>
              </a:solidFill>
              <a:latin typeface="Calibri"/>
              <a:ea typeface="Calibri"/>
              <a:cs typeface="Times New Roman"/>
              <a:sym typeface="Wingdings" pitchFamily="2" charset="2"/>
            </a:endParaRP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 y="8875395"/>
            <a:ext cx="7561263"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Tree>
    <p:extLst>
      <p:ext uri="{BB962C8B-B14F-4D97-AF65-F5344CB8AC3E}">
        <p14:creationId xmlns:p14="http://schemas.microsoft.com/office/powerpoint/2010/main" val="3164606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1805" y="882204"/>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effectLst/>
                <a:latin typeface="Calibri"/>
                <a:ea typeface="Calibri"/>
                <a:cs typeface="Times New Roman"/>
              </a:rPr>
              <a:t>BEYOĞLU</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11804" y="1423666"/>
            <a:ext cx="3814445" cy="546100"/>
          </a:xfrm>
          <a:prstGeom prst="rect">
            <a:avLst/>
          </a:prstGeom>
          <a:noFill/>
          <a:ln w="9525">
            <a:noFill/>
            <a:miter lim="800000"/>
            <a:headEnd/>
            <a:tailEnd/>
          </a:ln>
        </p:spPr>
        <p:txBody>
          <a:bodyPr rot="0" vert="horz" wrap="square" lIns="91440" tIns="45720" rIns="91440" bIns="45720" anchor="t" anchorCtr="0">
            <a:noAutofit/>
          </a:bodyPr>
          <a:lstStyle/>
          <a:p>
            <a:pPr>
              <a:spcAft>
                <a:spcPts val="1000"/>
              </a:spcAft>
            </a:pPr>
            <a:r>
              <a:rPr lang="tr-TR" sz="1200" b="1" dirty="0" smtClean="0">
                <a:solidFill>
                  <a:srgbClr val="7F7F7F"/>
                </a:solidFill>
                <a:latin typeface="Calibri"/>
                <a:ea typeface="Calibri"/>
                <a:cs typeface="Times New Roman"/>
              </a:rPr>
              <a:t>BEYOĞLU  DOĞAL GAZ  BAĞLANTI ÇALIŞMASI</a:t>
            </a:r>
            <a:br>
              <a:rPr lang="tr-TR" sz="1200" b="1" dirty="0" smtClean="0">
                <a:solidFill>
                  <a:srgbClr val="7F7F7F"/>
                </a:solidFill>
                <a:latin typeface="Calibri"/>
                <a:ea typeface="Calibri"/>
                <a:cs typeface="Times New Roman"/>
              </a:rPr>
            </a:br>
            <a:r>
              <a:rPr lang="tr-TR" sz="1200" dirty="0" smtClean="0">
                <a:solidFill>
                  <a:srgbClr val="7F7F7F"/>
                </a:solidFill>
                <a:latin typeface="Calibri"/>
                <a:ea typeface="Calibri"/>
                <a:cs typeface="Times New Roman"/>
              </a:rPr>
              <a:t>BEYOGLU NATURAL GAZ  JOINT APPLICATION</a:t>
            </a:r>
          </a:p>
          <a:p>
            <a:pPr>
              <a:lnSpc>
                <a:spcPct val="115000"/>
              </a:lnSpc>
              <a:spcAft>
                <a:spcPts val="1000"/>
              </a:spcAft>
            </a:pPr>
            <a:endParaRPr lang="tr-TR" sz="1100" dirty="0">
              <a:effectLst/>
              <a:latin typeface="Calibri"/>
              <a:ea typeface="Calibri"/>
              <a:cs typeface="Times New Roman"/>
            </a:endParaRPr>
          </a:p>
        </p:txBody>
      </p:sp>
      <p:pic>
        <p:nvPicPr>
          <p:cNvPr id="8" name="Picture 3" descr="resim_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0330" y="2046412"/>
            <a:ext cx="2209800" cy="2436192"/>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 name="Picture 6" descr="resim_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330" y="6426820"/>
            <a:ext cx="2209800" cy="2304256"/>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1" name="Picture 5" descr="resim_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876" y="4058915"/>
            <a:ext cx="2209800" cy="2880320"/>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1665" y="8875395"/>
            <a:ext cx="7598410" cy="1818005"/>
          </a:xfrm>
          <a:prstGeom prst="rect">
            <a:avLst/>
          </a:prstGeom>
        </p:spPr>
      </p:pic>
      <p:sp>
        <p:nvSpPr>
          <p:cNvPr id="14"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2" name="Rectangle 11"/>
          <p:cNvSpPr/>
          <p:nvPr/>
        </p:nvSpPr>
        <p:spPr>
          <a:xfrm>
            <a:off x="883201" y="4842644"/>
            <a:ext cx="2644057" cy="1312863"/>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BEYOĞLU (55)                Doğalgaz Servis Hatları             ve Şube Bağlantıları               İnşaat Çalışması</a:t>
            </a:r>
            <a:endParaRPr lang="tr-TR" b="1" dirty="0">
              <a:solidFill>
                <a:schemeClr val="tx1"/>
              </a:solidFill>
              <a:latin typeface="Times New Roman" pitchFamily="18" charset="0"/>
            </a:endParaRPr>
          </a:p>
        </p:txBody>
      </p:sp>
    </p:spTree>
    <p:extLst>
      <p:ext uri="{BB962C8B-B14F-4D97-AF65-F5344CB8AC3E}">
        <p14:creationId xmlns:p14="http://schemas.microsoft.com/office/powerpoint/2010/main" val="3608296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75348"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2051" name="Picture 3" descr="C:\Users\BELGELER\Desktop\katalog evrakları_31.08.2012\iş deneyim belgeleri_proje_fotoları\beyoğlu\beyoğlu iş bitirm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311" y="1170236"/>
            <a:ext cx="6238994" cy="7632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0311" y="1170236"/>
            <a:ext cx="6238994" cy="7632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88398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6" y="9542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effectLst/>
                <a:latin typeface="Calibri"/>
                <a:ea typeface="Calibri"/>
                <a:cs typeface="Times New Roman"/>
              </a:rPr>
              <a:t>ANTALYA</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45114" y="15003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ANTALYA ATIK SU VE BACA ÇALIŞMALARI</a:t>
            </a:r>
          </a:p>
          <a:p>
            <a:pPr>
              <a:lnSpc>
                <a:spcPct val="115000"/>
              </a:lnSpc>
              <a:spcAft>
                <a:spcPts val="1000"/>
              </a:spcAft>
            </a:pPr>
            <a:r>
              <a:rPr lang="tr-TR" sz="1200" dirty="0" smtClean="0">
                <a:solidFill>
                  <a:srgbClr val="7F7F7F"/>
                </a:solidFill>
                <a:latin typeface="Calibri"/>
                <a:ea typeface="Calibri"/>
                <a:cs typeface="Times New Roman"/>
              </a:rPr>
              <a:t>ANTALYA DRAIN WATER APPLICATION</a:t>
            </a:r>
          </a:p>
          <a:p>
            <a:pPr>
              <a:lnSpc>
                <a:spcPct val="115000"/>
              </a:lnSpc>
              <a:spcAft>
                <a:spcPts val="1000"/>
              </a:spcAft>
            </a:pPr>
            <a:endParaRPr lang="tr-TR" sz="1100" dirty="0">
              <a:effectLst/>
              <a:latin typeface="Calibri"/>
              <a:ea typeface="Calibri"/>
              <a:cs typeface="Times New Roman"/>
            </a:endParaRPr>
          </a:p>
        </p:txBody>
      </p:sp>
      <p:pic>
        <p:nvPicPr>
          <p:cNvPr id="8" name="Picture 4" descr="resim_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289" y="2046412"/>
            <a:ext cx="3085080" cy="2076152"/>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9" name="Picture 2" descr="resim_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423" y="4554612"/>
            <a:ext cx="3125192" cy="2098603"/>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 name="Picture 5" descr="resim_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1289" y="6941629"/>
            <a:ext cx="2950815" cy="1982936"/>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1665" y="8875395"/>
            <a:ext cx="7598410" cy="1818005"/>
          </a:xfrm>
          <a:prstGeom prst="rect">
            <a:avLst/>
          </a:prstGeom>
        </p:spPr>
      </p:pic>
      <p:sp>
        <p:nvSpPr>
          <p:cNvPr id="12"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5" name="Rectangle 14"/>
          <p:cNvSpPr/>
          <p:nvPr/>
        </p:nvSpPr>
        <p:spPr>
          <a:xfrm>
            <a:off x="4141800" y="4947481"/>
            <a:ext cx="2644057" cy="1312863"/>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ANTALYA BÜYÜKŞEHİR BELEDİYESİ Baca İnşaatı Çalışmaları</a:t>
            </a:r>
            <a:endParaRPr lang="tr-TR" b="1" i="1" dirty="0">
              <a:solidFill>
                <a:schemeClr val="tx1"/>
              </a:solidFill>
              <a:latin typeface="Times New Roman" pitchFamily="18" charset="0"/>
            </a:endParaRPr>
          </a:p>
        </p:txBody>
      </p:sp>
    </p:spTree>
    <p:extLst>
      <p:ext uri="{BB962C8B-B14F-4D97-AF65-F5344CB8AC3E}">
        <p14:creationId xmlns:p14="http://schemas.microsoft.com/office/powerpoint/2010/main" val="809575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sim_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15" y="1530276"/>
            <a:ext cx="2370138" cy="2520280"/>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5" name="Picture 5" descr="resim_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0732" y="3516130"/>
            <a:ext cx="2370138" cy="3208740"/>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6" name="Picture 2" descr="resim_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15" y="6282804"/>
            <a:ext cx="2370138" cy="2581870"/>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8" name="Rectangle 7"/>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1665" y="8875395"/>
            <a:ext cx="7598410" cy="1818005"/>
          </a:xfrm>
          <a:prstGeom prst="rect">
            <a:avLst/>
          </a:prstGeom>
        </p:spPr>
      </p:pic>
      <p:sp>
        <p:nvSpPr>
          <p:cNvPr id="10"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1" name="Rectangle 10"/>
          <p:cNvSpPr/>
          <p:nvPr/>
        </p:nvSpPr>
        <p:spPr>
          <a:xfrm>
            <a:off x="538849" y="4338588"/>
            <a:ext cx="2831670" cy="1563825"/>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ANTALYA BÜYÜKŞEHİR BELEDİYESİ          </a:t>
            </a:r>
          </a:p>
          <a:p>
            <a:pPr algn="ctr" eaLnBrk="0" hangingPunct="0">
              <a:spcBef>
                <a:spcPct val="50000"/>
              </a:spcBef>
            </a:pPr>
            <a:r>
              <a:rPr lang="tr-TR" b="1" i="1" dirty="0" smtClean="0">
                <a:solidFill>
                  <a:schemeClr val="tx1"/>
                </a:solidFill>
                <a:latin typeface="Times New Roman" pitchFamily="18" charset="0"/>
              </a:rPr>
              <a:t>  Atıksu İnşaat, Baca, Kanal ve Bina Bağlantı            Çalışmaları</a:t>
            </a:r>
            <a:endParaRPr lang="tr-TR" b="1" i="1" dirty="0">
              <a:solidFill>
                <a:schemeClr val="tx1"/>
              </a:solidFill>
              <a:latin typeface="Times New Roman" pitchFamily="18" charset="0"/>
            </a:endParaRPr>
          </a:p>
        </p:txBody>
      </p:sp>
    </p:spTree>
    <p:extLst>
      <p:ext uri="{BB962C8B-B14F-4D97-AF65-F5344CB8AC3E}">
        <p14:creationId xmlns:p14="http://schemas.microsoft.com/office/powerpoint/2010/main" val="3464248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4" descr="resim_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4595" y="1746300"/>
            <a:ext cx="3276600" cy="2227263"/>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 name="Picture 8" descr="resim_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263" y="3645694"/>
            <a:ext cx="2503488" cy="3810000"/>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8" name="Picture 5" descr="resim_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4595" y="6342856"/>
            <a:ext cx="3276600" cy="2225675"/>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1"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3" name="Rectangle 12"/>
          <p:cNvSpPr/>
          <p:nvPr/>
        </p:nvSpPr>
        <p:spPr>
          <a:xfrm>
            <a:off x="4097060" y="4410596"/>
            <a:ext cx="2831670" cy="1563825"/>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ANTALYA BÜYÜKŞEHİR BELEDİYESİ Atıksu            İnşaat Çalışmaları</a:t>
            </a:r>
            <a:endParaRPr lang="tr-TR" b="1" dirty="0">
              <a:solidFill>
                <a:schemeClr val="tx1"/>
              </a:solidFill>
              <a:latin typeface="Times New Roman" pitchFamily="18" charset="0"/>
            </a:endParaRPr>
          </a:p>
        </p:txBody>
      </p:sp>
    </p:spTree>
    <p:extLst>
      <p:ext uri="{BB962C8B-B14F-4D97-AF65-F5344CB8AC3E}">
        <p14:creationId xmlns:p14="http://schemas.microsoft.com/office/powerpoint/2010/main" val="3995635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6" y="9542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effectLst/>
                <a:latin typeface="Calibri"/>
                <a:ea typeface="Calibri"/>
                <a:cs typeface="Times New Roman"/>
              </a:rPr>
              <a:t>BEYKOZ</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45114" y="15003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BEYKOZ İÇME SUYU İNŞAAT ÇALIŞMALARI</a:t>
            </a:r>
          </a:p>
          <a:p>
            <a:pPr>
              <a:lnSpc>
                <a:spcPct val="115000"/>
              </a:lnSpc>
              <a:spcAft>
                <a:spcPts val="1000"/>
              </a:spcAft>
            </a:pPr>
            <a:r>
              <a:rPr lang="tr-TR" sz="1200" dirty="0" smtClean="0">
                <a:solidFill>
                  <a:srgbClr val="7F7F7F"/>
                </a:solidFill>
                <a:latin typeface="Calibri"/>
                <a:ea typeface="Calibri"/>
                <a:cs typeface="Times New Roman"/>
              </a:rPr>
              <a:t>BEYKOZ SWEET WATER APPLICATION</a:t>
            </a:r>
          </a:p>
          <a:p>
            <a:pPr>
              <a:lnSpc>
                <a:spcPct val="115000"/>
              </a:lnSpc>
              <a:spcAft>
                <a:spcPts val="1000"/>
              </a:spcAft>
            </a:pPr>
            <a:endParaRPr lang="tr-TR" sz="1100" dirty="0">
              <a:effectLst/>
              <a:latin typeface="Calibri"/>
              <a:ea typeface="Calibri"/>
              <a:cs typeface="Times New Roman"/>
            </a:endParaRPr>
          </a:p>
        </p:txBody>
      </p:sp>
      <p:pic>
        <p:nvPicPr>
          <p:cNvPr id="8" name="Picture 2" descr="resim_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271" y="2447942"/>
            <a:ext cx="2789673" cy="1888165"/>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9" name="Picture 4" descr="resim_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671" y="4626620"/>
            <a:ext cx="2834065" cy="1918212"/>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 name="Picture 3" descr="resim_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879" y="6751886"/>
            <a:ext cx="2904417" cy="1968642"/>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1665" y="8875395"/>
            <a:ext cx="7598410"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5" name="Rectangle 14"/>
          <p:cNvSpPr/>
          <p:nvPr/>
        </p:nvSpPr>
        <p:spPr>
          <a:xfrm>
            <a:off x="540271" y="4803813"/>
            <a:ext cx="2831670" cy="1563825"/>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BEYKOZ        İçmesuyu İnşaatı Çalışmaları Rüzgarlıbahçe (Kavacık) Terfi Merkezi ve Su Deposu İnşaatı Çalışmaları</a:t>
            </a:r>
            <a:endParaRPr lang="tr-TR" b="1" i="1" dirty="0">
              <a:solidFill>
                <a:schemeClr val="tx1"/>
              </a:solidFill>
              <a:latin typeface="Times New Roman" pitchFamily="18" charset="0"/>
            </a:endParaRPr>
          </a:p>
        </p:txBody>
      </p:sp>
    </p:spTree>
    <p:extLst>
      <p:ext uri="{BB962C8B-B14F-4D97-AF65-F5344CB8AC3E}">
        <p14:creationId xmlns:p14="http://schemas.microsoft.com/office/powerpoint/2010/main" val="1786841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98410"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3074" name="Picture 2" descr="C:\Users\BELGELER\Desktop\katalog evrakları_31.08.2012\iş deneyim belgeleri_proje_fotoları\beykoz\beykoz iş bitir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327" y="1170236"/>
            <a:ext cx="6094978" cy="75979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4327" y="1170236"/>
            <a:ext cx="6094978" cy="75979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030031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0" y="8931030"/>
            <a:ext cx="7561263"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4099" name="Picture 3" descr="C:\Users\BELGELER\Desktop\katalog evrakları_31.08.2012\iş deneyim belgeleri_proje_fotoları\beykoz\beykoz iş bitirm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327" y="1181100"/>
            <a:ext cx="6094978" cy="75870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4327" y="1181100"/>
            <a:ext cx="6048672" cy="75870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77431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98410"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5122" name="Picture 2" descr="C:\Users\BELGELER\Desktop\katalog evrakları_31.08.2012\iş deneyim belgeleri_proje_fotoları\beykoz\beykoz iş bitirme-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327" y="1181100"/>
            <a:ext cx="6094978" cy="75870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16335" y="1181100"/>
            <a:ext cx="5904656" cy="75870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895740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98410"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6146" name="Picture 2" descr="C:\Users\BELGELER\Desktop\katalog evrakları_31.08.2012\iş deneyim belgeleri_proje_fotoları\beykoz\beykoz iş bitirme-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0491" y="1181100"/>
            <a:ext cx="5982508" cy="75870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0491" y="1181100"/>
            <a:ext cx="5910500" cy="75870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37823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92900" y="-4445"/>
            <a:ext cx="89281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Rectangle 5"/>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8" name="TextBox 7"/>
          <p:cNvSpPr txBox="1"/>
          <p:nvPr/>
        </p:nvSpPr>
        <p:spPr>
          <a:xfrm>
            <a:off x="828303" y="1962324"/>
            <a:ext cx="5235144" cy="1723549"/>
          </a:xfrm>
          <a:prstGeom prst="rect">
            <a:avLst/>
          </a:prstGeom>
          <a:noFill/>
        </p:spPr>
        <p:txBody>
          <a:bodyPr wrap="square" rtlCol="0">
            <a:spAutoFit/>
          </a:bodyPr>
          <a:lstStyle/>
          <a:p>
            <a:r>
              <a:rPr lang="tr-TR" b="1" dirty="0" smtClean="0">
                <a:solidFill>
                  <a:srgbClr val="7F7F7F"/>
                </a:solidFill>
                <a:latin typeface="Calibri"/>
                <a:ea typeface="Calibri"/>
                <a:cs typeface="Times New Roman"/>
              </a:rPr>
              <a:t>DENİZ DEFNE Harita ve Telekomünikasyon San. Tic.Ltd. Sti.</a:t>
            </a:r>
          </a:p>
          <a:p>
            <a:r>
              <a:rPr lang="tr-TR" sz="1400" dirty="0" smtClean="0">
                <a:solidFill>
                  <a:srgbClr val="7F7F7F"/>
                </a:solidFill>
                <a:latin typeface="Calibri"/>
                <a:ea typeface="Calibri"/>
                <a:cs typeface="Times New Roman"/>
                <a:sym typeface="Wingdings" pitchFamily="2" charset="2"/>
              </a:rPr>
              <a:t></a:t>
            </a:r>
            <a:r>
              <a:rPr lang="tr-TR" sz="1400" b="1" dirty="0" smtClean="0">
                <a:solidFill>
                  <a:srgbClr val="7F7F7F"/>
                </a:solidFill>
                <a:latin typeface="Calibri"/>
                <a:ea typeface="Calibri"/>
                <a:cs typeface="Times New Roman"/>
              </a:rPr>
              <a:t>Merkez</a:t>
            </a:r>
            <a:r>
              <a:rPr lang="tr-TR" sz="1400" dirty="0" smtClean="0">
                <a:solidFill>
                  <a:srgbClr val="7F7F7F"/>
                </a:solidFill>
                <a:latin typeface="Calibri"/>
                <a:ea typeface="Calibri"/>
                <a:cs typeface="Times New Roman"/>
              </a:rPr>
              <a:t>   : Murat Reis Mah. M.Tayyareci Sok.  Yıldız Ap. No:10/2 	      Bağlarbaşı/Üsküdar/ İSTANBUL </a:t>
            </a:r>
          </a:p>
          <a:p>
            <a:r>
              <a:rPr lang="tr-TR" sz="1400" dirty="0" smtClean="0">
                <a:solidFill>
                  <a:srgbClr val="7F7F7F"/>
                </a:solidFill>
                <a:latin typeface="Calibri"/>
                <a:ea typeface="Calibri"/>
                <a:cs typeface="Times New Roman"/>
                <a:sym typeface="Wingdings" pitchFamily="2" charset="2"/>
              </a:rPr>
              <a:t></a:t>
            </a:r>
            <a:r>
              <a:rPr lang="de-DE" sz="1400" b="1" dirty="0" smtClean="0">
                <a:solidFill>
                  <a:srgbClr val="7F7F7F"/>
                </a:solidFill>
                <a:latin typeface="Calibri"/>
                <a:ea typeface="Calibri"/>
                <a:cs typeface="Times New Roman"/>
              </a:rPr>
              <a:t>Tel</a:t>
            </a:r>
            <a:r>
              <a:rPr lang="de-DE" sz="1400" dirty="0" smtClean="0">
                <a:solidFill>
                  <a:srgbClr val="7F7F7F"/>
                </a:solidFill>
                <a:latin typeface="Calibri"/>
                <a:ea typeface="Calibri"/>
                <a:cs typeface="Times New Roman"/>
              </a:rPr>
              <a:t>        : +90 216 343 33 59</a:t>
            </a:r>
            <a:endParaRPr lang="tr-TR" sz="1400" dirty="0" smtClean="0">
              <a:solidFill>
                <a:srgbClr val="7F7F7F"/>
              </a:solidFill>
              <a:latin typeface="Calibri"/>
              <a:ea typeface="Calibri"/>
              <a:cs typeface="Times New Roman"/>
            </a:endParaRPr>
          </a:p>
          <a:p>
            <a:r>
              <a:rPr lang="tr-TR" sz="1400" dirty="0" smtClean="0">
                <a:solidFill>
                  <a:srgbClr val="7F7F7F"/>
                </a:solidFill>
                <a:latin typeface="Calibri"/>
                <a:ea typeface="Calibri"/>
                <a:cs typeface="Times New Roman"/>
                <a:sym typeface="Wingdings" pitchFamily="2" charset="2"/>
              </a:rPr>
              <a:t></a:t>
            </a:r>
            <a:r>
              <a:rPr lang="sv-SE" sz="1400" b="1" dirty="0" smtClean="0">
                <a:solidFill>
                  <a:srgbClr val="7F7F7F"/>
                </a:solidFill>
                <a:latin typeface="Calibri"/>
                <a:ea typeface="Calibri"/>
                <a:cs typeface="Times New Roman"/>
              </a:rPr>
              <a:t>Gsm </a:t>
            </a:r>
            <a:r>
              <a:rPr lang="sv-SE" sz="1400" dirty="0" smtClean="0">
                <a:solidFill>
                  <a:srgbClr val="7F7F7F"/>
                </a:solidFill>
                <a:latin typeface="Calibri"/>
                <a:ea typeface="Calibri"/>
                <a:cs typeface="Times New Roman"/>
              </a:rPr>
              <a:t>     : +90 532 202 52 02</a:t>
            </a:r>
            <a:endParaRPr lang="tr-TR" sz="1400" dirty="0" smtClean="0">
              <a:solidFill>
                <a:srgbClr val="7F7F7F"/>
              </a:solidFill>
              <a:latin typeface="Calibri"/>
              <a:ea typeface="Calibri"/>
              <a:cs typeface="Times New Roman"/>
            </a:endParaRPr>
          </a:p>
          <a:p>
            <a:endParaRPr lang="tr-TR" sz="1400" dirty="0"/>
          </a:p>
        </p:txBody>
      </p:sp>
      <p:sp>
        <p:nvSpPr>
          <p:cNvPr id="9" name="TextBox 8"/>
          <p:cNvSpPr txBox="1"/>
          <p:nvPr/>
        </p:nvSpPr>
        <p:spPr>
          <a:xfrm>
            <a:off x="828303" y="5274692"/>
            <a:ext cx="5235144" cy="1723549"/>
          </a:xfrm>
          <a:prstGeom prst="rect">
            <a:avLst/>
          </a:prstGeom>
          <a:noFill/>
        </p:spPr>
        <p:txBody>
          <a:bodyPr wrap="square" rtlCol="0">
            <a:spAutoFit/>
          </a:bodyPr>
          <a:lstStyle/>
          <a:p>
            <a:r>
              <a:rPr lang="tr-TR" b="1" dirty="0" smtClean="0">
                <a:solidFill>
                  <a:srgbClr val="7F7F7F"/>
                </a:solidFill>
                <a:latin typeface="Calibri"/>
                <a:ea typeface="Calibri"/>
                <a:cs typeface="Times New Roman"/>
              </a:rPr>
              <a:t>DENIZ </a:t>
            </a:r>
            <a:r>
              <a:rPr lang="tr-TR" b="1" dirty="0">
                <a:solidFill>
                  <a:srgbClr val="7F7F7F"/>
                </a:solidFill>
                <a:latin typeface="Calibri"/>
                <a:ea typeface="Calibri"/>
                <a:cs typeface="Times New Roman"/>
              </a:rPr>
              <a:t>DEFNE </a:t>
            </a:r>
            <a:r>
              <a:rPr lang="tr-TR" b="1" dirty="0" smtClean="0">
                <a:solidFill>
                  <a:srgbClr val="7F7F7F"/>
                </a:solidFill>
                <a:latin typeface="Calibri"/>
                <a:ea typeface="Calibri"/>
                <a:cs typeface="Times New Roman"/>
              </a:rPr>
              <a:t>MAPPING AND TELECOMMUNICATION COMPANY</a:t>
            </a:r>
            <a:endParaRPr lang="tr-TR" b="1" dirty="0">
              <a:solidFill>
                <a:srgbClr val="7F7F7F"/>
              </a:solidFill>
              <a:latin typeface="Calibri"/>
              <a:ea typeface="Calibri"/>
              <a:cs typeface="Times New Roman"/>
            </a:endParaRPr>
          </a:p>
          <a:p>
            <a:r>
              <a:rPr lang="tr-TR" sz="1400" dirty="0" smtClean="0">
                <a:solidFill>
                  <a:srgbClr val="7F7F7F"/>
                </a:solidFill>
                <a:latin typeface="Calibri"/>
                <a:ea typeface="Calibri"/>
                <a:cs typeface="Times New Roman"/>
                <a:sym typeface="Wingdings" pitchFamily="2" charset="2"/>
              </a:rPr>
              <a:t></a:t>
            </a:r>
            <a:r>
              <a:rPr lang="tr-TR" sz="1400" b="1" dirty="0" smtClean="0">
                <a:solidFill>
                  <a:srgbClr val="7F7F7F"/>
                </a:solidFill>
                <a:latin typeface="Calibri"/>
                <a:ea typeface="Calibri"/>
                <a:cs typeface="Times New Roman"/>
              </a:rPr>
              <a:t>Head Office</a:t>
            </a:r>
            <a:r>
              <a:rPr lang="tr-TR" sz="1400" dirty="0" smtClean="0">
                <a:solidFill>
                  <a:srgbClr val="7F7F7F"/>
                </a:solidFill>
                <a:latin typeface="Calibri"/>
                <a:ea typeface="Calibri"/>
                <a:cs typeface="Times New Roman"/>
              </a:rPr>
              <a:t>   </a:t>
            </a:r>
            <a:r>
              <a:rPr lang="tr-TR" sz="1400" dirty="0">
                <a:solidFill>
                  <a:srgbClr val="7F7F7F"/>
                </a:solidFill>
                <a:latin typeface="Calibri"/>
                <a:ea typeface="Calibri"/>
                <a:cs typeface="Times New Roman"/>
              </a:rPr>
              <a:t>: Murat </a:t>
            </a:r>
            <a:r>
              <a:rPr lang="tr-TR" sz="1400" dirty="0" smtClean="0">
                <a:solidFill>
                  <a:srgbClr val="7F7F7F"/>
                </a:solidFill>
                <a:latin typeface="Calibri"/>
                <a:ea typeface="Calibri"/>
                <a:cs typeface="Times New Roman"/>
              </a:rPr>
              <a:t>Reis Quarter. M.Tayyareci  Street.  No:10/2 </a:t>
            </a:r>
            <a:r>
              <a:rPr lang="tr-TR" sz="1400" dirty="0">
                <a:solidFill>
                  <a:srgbClr val="7F7F7F"/>
                </a:solidFill>
                <a:latin typeface="Calibri"/>
                <a:ea typeface="Calibri"/>
                <a:cs typeface="Times New Roman"/>
              </a:rPr>
              <a:t>	      Baglarbasi/Üsküdar/ ISTANBUL </a:t>
            </a:r>
          </a:p>
          <a:p>
            <a:r>
              <a:rPr lang="tr-TR" sz="1400" dirty="0">
                <a:solidFill>
                  <a:srgbClr val="7F7F7F"/>
                </a:solidFill>
                <a:latin typeface="Calibri"/>
                <a:ea typeface="Calibri"/>
                <a:cs typeface="Times New Roman"/>
                <a:sym typeface="Wingdings" pitchFamily="2" charset="2"/>
              </a:rPr>
              <a:t></a:t>
            </a:r>
            <a:r>
              <a:rPr lang="de-DE" sz="1400" b="1" dirty="0">
                <a:solidFill>
                  <a:srgbClr val="7F7F7F"/>
                </a:solidFill>
                <a:latin typeface="Calibri"/>
                <a:ea typeface="Calibri"/>
                <a:cs typeface="Times New Roman"/>
              </a:rPr>
              <a:t>Tel</a:t>
            </a:r>
            <a:r>
              <a:rPr lang="de-DE" sz="1400" dirty="0">
                <a:solidFill>
                  <a:srgbClr val="7F7F7F"/>
                </a:solidFill>
                <a:latin typeface="Calibri"/>
                <a:ea typeface="Calibri"/>
                <a:cs typeface="Times New Roman"/>
              </a:rPr>
              <a:t>        : +90 216 343 33 59</a:t>
            </a:r>
            <a:endParaRPr lang="tr-TR" sz="1400" dirty="0">
              <a:solidFill>
                <a:srgbClr val="7F7F7F"/>
              </a:solidFill>
              <a:latin typeface="Calibri"/>
              <a:ea typeface="Calibri"/>
              <a:cs typeface="Times New Roman"/>
            </a:endParaRPr>
          </a:p>
          <a:p>
            <a:r>
              <a:rPr lang="tr-TR" sz="1400" dirty="0">
                <a:solidFill>
                  <a:srgbClr val="7F7F7F"/>
                </a:solidFill>
                <a:latin typeface="Calibri"/>
                <a:ea typeface="Calibri"/>
                <a:cs typeface="Times New Roman"/>
                <a:sym typeface="Wingdings" pitchFamily="2" charset="2"/>
              </a:rPr>
              <a:t></a:t>
            </a:r>
            <a:r>
              <a:rPr lang="sv-SE" sz="1400" b="1" dirty="0">
                <a:solidFill>
                  <a:srgbClr val="7F7F7F"/>
                </a:solidFill>
                <a:latin typeface="Calibri"/>
                <a:ea typeface="Calibri"/>
                <a:cs typeface="Times New Roman"/>
              </a:rPr>
              <a:t>Gsm </a:t>
            </a:r>
            <a:r>
              <a:rPr lang="sv-SE" sz="1400" dirty="0">
                <a:solidFill>
                  <a:srgbClr val="7F7F7F"/>
                </a:solidFill>
                <a:latin typeface="Calibri"/>
                <a:ea typeface="Calibri"/>
                <a:cs typeface="Times New Roman"/>
              </a:rPr>
              <a:t>     : +90 532 202 52 02</a:t>
            </a:r>
            <a:endParaRPr lang="tr-TR" sz="1400" dirty="0">
              <a:solidFill>
                <a:srgbClr val="7F7F7F"/>
              </a:solidFill>
              <a:latin typeface="Calibri"/>
              <a:ea typeface="Calibri"/>
              <a:cs typeface="Times New Roman"/>
            </a:endParaRPr>
          </a:p>
          <a:p>
            <a:endParaRPr lang="tr-TR" sz="1400" dirty="0"/>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1" y="8875395"/>
            <a:ext cx="7561263" cy="1818005"/>
          </a:xfrm>
          <a:prstGeom prst="rect">
            <a:avLst/>
          </a:prstGeom>
        </p:spPr>
      </p:pic>
      <p:sp>
        <p:nvSpPr>
          <p:cNvPr id="11"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2" name="Text Box 2"/>
          <p:cNvSpPr txBox="1">
            <a:spLocks noChangeArrowheads="1"/>
          </p:cNvSpPr>
          <p:nvPr/>
        </p:nvSpPr>
        <p:spPr bwMode="auto">
          <a:xfrm>
            <a:off x="871075" y="11066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b="1" dirty="0" smtClean="0">
                <a:solidFill>
                  <a:srgbClr val="7F7F7F"/>
                </a:solidFill>
                <a:effectLst/>
                <a:latin typeface="Calibri"/>
                <a:ea typeface="Calibri"/>
                <a:cs typeface="Times New Roman"/>
              </a:rPr>
              <a:t>ŞİRKET PROFİLİ</a:t>
            </a:r>
            <a:endParaRPr lang="tr-TR" sz="1100" b="1" dirty="0">
              <a:effectLst/>
              <a:latin typeface="Calibri"/>
              <a:ea typeface="Calibri"/>
              <a:cs typeface="Times New Roman"/>
            </a:endParaRPr>
          </a:p>
        </p:txBody>
      </p:sp>
      <p:sp>
        <p:nvSpPr>
          <p:cNvPr id="13" name="Text Box 2"/>
          <p:cNvSpPr txBox="1">
            <a:spLocks noChangeArrowheads="1"/>
          </p:cNvSpPr>
          <p:nvPr/>
        </p:nvSpPr>
        <p:spPr bwMode="auto">
          <a:xfrm>
            <a:off x="871075" y="4266580"/>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effectLst/>
                <a:latin typeface="Calibri"/>
                <a:ea typeface="Calibri"/>
                <a:cs typeface="Times New Roman"/>
              </a:rPr>
              <a:t>COMPANY PROFILE</a:t>
            </a:r>
            <a:endParaRPr lang="tr-TR" sz="1100" dirty="0">
              <a:effectLst/>
              <a:latin typeface="Calibri"/>
              <a:ea typeface="Calibri"/>
              <a:cs typeface="Times New Roman"/>
            </a:endParaRPr>
          </a:p>
        </p:txBody>
      </p:sp>
    </p:spTree>
    <p:extLst>
      <p:ext uri="{BB962C8B-B14F-4D97-AF65-F5344CB8AC3E}">
        <p14:creationId xmlns:p14="http://schemas.microsoft.com/office/powerpoint/2010/main" val="422145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5" y="882204"/>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effectLst/>
                <a:latin typeface="Calibri"/>
                <a:ea typeface="Calibri"/>
                <a:cs typeface="Times New Roman"/>
              </a:rPr>
              <a:t>GÖKSU EVLERİ</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25893" y="1414140"/>
            <a:ext cx="6203869" cy="980231"/>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GÖKSU EVLERİ ALTYAPI,TELEKOM ,ELEKTRİK VE YOL ÇALIŞMALARI</a:t>
            </a:r>
          </a:p>
          <a:p>
            <a:pPr>
              <a:lnSpc>
                <a:spcPct val="115000"/>
              </a:lnSpc>
              <a:spcAft>
                <a:spcPts val="1000"/>
              </a:spcAft>
            </a:pPr>
            <a:r>
              <a:rPr lang="tr-TR" sz="1200" dirty="0" smtClean="0">
                <a:solidFill>
                  <a:srgbClr val="7F7F7F"/>
                </a:solidFill>
                <a:latin typeface="Calibri"/>
                <a:ea typeface="Calibri"/>
                <a:cs typeface="Times New Roman"/>
              </a:rPr>
              <a:t>GOKSU HOUSING INFRASTRUCTURE,TELECOM,ELECTRICITY AND ROAD  CONSTRUCTION APPLICATIONS</a:t>
            </a:r>
          </a:p>
          <a:p>
            <a:pPr>
              <a:lnSpc>
                <a:spcPct val="115000"/>
              </a:lnSpc>
              <a:spcAft>
                <a:spcPts val="1000"/>
              </a:spcAft>
            </a:pPr>
            <a:endParaRPr lang="tr-TR" sz="1100" dirty="0">
              <a:effectLst/>
              <a:latin typeface="Calibri"/>
              <a:ea typeface="Calibri"/>
              <a:cs typeface="Times New Roman"/>
            </a:endParaRPr>
          </a:p>
        </p:txBody>
      </p:sp>
      <p:pic>
        <p:nvPicPr>
          <p:cNvPr id="8" name="Picture 2" descr="resim_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1222" y="2077764"/>
            <a:ext cx="3362040" cy="2016224"/>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9" name="Picture 5" descr="resim_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271" y="4194572"/>
            <a:ext cx="2173288" cy="2628823"/>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 name="Picture 6" descr="resim_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1222" y="6803364"/>
            <a:ext cx="3362040" cy="1881684"/>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5"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6" name="Rectangle 15"/>
          <p:cNvSpPr/>
          <p:nvPr/>
        </p:nvSpPr>
        <p:spPr>
          <a:xfrm>
            <a:off x="3706407" y="4727070"/>
            <a:ext cx="2831670" cy="1563825"/>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Göksu Evleri Yüksek Gerilim İnşaat  ve Menhol İnşaat Çalışması </a:t>
            </a:r>
            <a:endParaRPr lang="tr-TR" b="1" i="1" dirty="0">
              <a:solidFill>
                <a:schemeClr val="tx1"/>
              </a:solidFill>
              <a:latin typeface="Times New Roman" pitchFamily="18" charset="0"/>
            </a:endParaRPr>
          </a:p>
        </p:txBody>
      </p:sp>
    </p:spTree>
    <p:extLst>
      <p:ext uri="{BB962C8B-B14F-4D97-AF65-F5344CB8AC3E}">
        <p14:creationId xmlns:p14="http://schemas.microsoft.com/office/powerpoint/2010/main" val="13463424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37147" y="8895542"/>
            <a:ext cx="7598410"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7170" name="Picture 2" descr="C:\Users\BELGELER\Desktop\katalog evrakları_31.08.2012\iş deneyim belgeleri_proje_fotoları\göksu evleri\göksu evleri iş bitir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0491" y="1181100"/>
            <a:ext cx="5910500" cy="75499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0491" y="1181100"/>
            <a:ext cx="5838492" cy="75499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189874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6" y="9542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latin typeface="Calibri"/>
                <a:ea typeface="Calibri"/>
                <a:cs typeface="Times New Roman"/>
              </a:rPr>
              <a:t>ESENKENT</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45114" y="1500312"/>
            <a:ext cx="6376733"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ESENKENT ALTYAPI,TELEKOM ,ELEKTRİK VE YOL ÇALIŞMALARI</a:t>
            </a:r>
          </a:p>
          <a:p>
            <a:pPr>
              <a:lnSpc>
                <a:spcPct val="115000"/>
              </a:lnSpc>
              <a:spcAft>
                <a:spcPts val="1000"/>
              </a:spcAft>
            </a:pPr>
            <a:r>
              <a:rPr lang="tr-TR" sz="1200" dirty="0" smtClean="0">
                <a:solidFill>
                  <a:srgbClr val="7F7F7F"/>
                </a:solidFill>
                <a:latin typeface="Calibri"/>
                <a:ea typeface="Calibri"/>
                <a:cs typeface="Times New Roman"/>
              </a:rPr>
              <a:t>ESENKENT INFRASTRUCTURE, ELECTRICITY AND ROAD CONSTRUCTION APPLICATIONS</a:t>
            </a:r>
          </a:p>
          <a:p>
            <a:pPr>
              <a:lnSpc>
                <a:spcPct val="115000"/>
              </a:lnSpc>
              <a:spcAft>
                <a:spcPts val="1000"/>
              </a:spcAft>
            </a:pPr>
            <a:endParaRPr lang="tr-TR" sz="1100" dirty="0">
              <a:effectLst/>
              <a:latin typeface="Calibri"/>
              <a:ea typeface="Calibri"/>
              <a:cs typeface="Times New Roman"/>
            </a:endParaRPr>
          </a:p>
        </p:txBody>
      </p:sp>
      <p:pic>
        <p:nvPicPr>
          <p:cNvPr id="9" name="Picture 2" descr="resim_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839" y="2250356"/>
            <a:ext cx="2469023" cy="2342406"/>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 name="Picture 3" descr="resim_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839" y="6360705"/>
            <a:ext cx="2539752" cy="2361449"/>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4" name="Rectangle 13"/>
          <p:cNvSpPr/>
          <p:nvPr/>
        </p:nvSpPr>
        <p:spPr>
          <a:xfrm>
            <a:off x="1038147" y="4914652"/>
            <a:ext cx="2154406" cy="1080119"/>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İçmesuyu Şebeke </a:t>
            </a:r>
          </a:p>
          <a:p>
            <a:pPr algn="ctr" eaLnBrk="0" hangingPunct="0">
              <a:spcBef>
                <a:spcPct val="50000"/>
              </a:spcBef>
            </a:pPr>
            <a:r>
              <a:rPr lang="tr-TR" b="1" i="1" dirty="0" smtClean="0">
                <a:solidFill>
                  <a:schemeClr val="tx1"/>
                </a:solidFill>
                <a:latin typeface="Times New Roman" pitchFamily="18" charset="0"/>
              </a:rPr>
              <a:t>İnşaat Çalışmaları</a:t>
            </a:r>
            <a:endParaRPr lang="tr-TR" b="1" i="1" dirty="0">
              <a:solidFill>
                <a:schemeClr val="tx1"/>
              </a:solidFill>
              <a:latin typeface="Times New Roman" pitchFamily="18" charset="0"/>
            </a:endParaRPr>
          </a:p>
        </p:txBody>
      </p:sp>
      <p:pic>
        <p:nvPicPr>
          <p:cNvPr id="4098" name="Picture 2" descr="C:\Users\BELGELER\Desktop\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5573" y="4122687"/>
            <a:ext cx="3448246" cy="266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762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7"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8" name="Picture 1027" descr="resim_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3508" y="1818308"/>
            <a:ext cx="3124200" cy="2135187"/>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9" name="Picture 1026" descr="resim_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264" y="3690515"/>
            <a:ext cx="3372817" cy="342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pic>
      <p:pic>
        <p:nvPicPr>
          <p:cNvPr id="10" name="Picture 1028" descr="resim_4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3508" y="6930876"/>
            <a:ext cx="3124200" cy="2132013"/>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4298405" y="5058668"/>
            <a:ext cx="2154406" cy="1080119"/>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Esenkent Peyzaj Çalışmaları</a:t>
            </a:r>
            <a:endParaRPr lang="tr-TR" b="1" i="1" dirty="0">
              <a:solidFill>
                <a:schemeClr val="tx1"/>
              </a:solidFill>
              <a:latin typeface="Times New Roman" pitchFamily="18" charset="0"/>
            </a:endParaRPr>
          </a:p>
        </p:txBody>
      </p:sp>
      <p:sp>
        <p:nvSpPr>
          <p:cNvPr id="13" name="Oval 12"/>
          <p:cNvSpPr/>
          <p:nvPr/>
        </p:nvSpPr>
        <p:spPr>
          <a:xfrm>
            <a:off x="410264" y="3690516"/>
            <a:ext cx="3390605" cy="3420378"/>
          </a:xfrm>
          <a:prstGeom prst="ellipse">
            <a:avLst/>
          </a:prstGeom>
          <a:noFill/>
          <a:ln w="57150">
            <a:solidFill>
              <a:schemeClr val="tx1"/>
            </a:solidFill>
          </a:ln>
          <a:effectLst>
            <a:outerShdw dist="508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281888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2" descr="resim_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87" y="1753201"/>
            <a:ext cx="2868835" cy="2297355"/>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7" name="Picture 3" descr="resim_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670" y="4050556"/>
            <a:ext cx="3083171" cy="2417601"/>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8" name="Picture 4" descr="resim_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402" y="6498828"/>
            <a:ext cx="2798219" cy="2208213"/>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1665" y="8875395"/>
            <a:ext cx="7598410" cy="1818005"/>
          </a:xfrm>
          <a:prstGeom prst="rect">
            <a:avLst/>
          </a:prstGeom>
        </p:spPr>
      </p:pic>
      <p:sp>
        <p:nvSpPr>
          <p:cNvPr id="12"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3" name="Rectangle 12"/>
          <p:cNvSpPr/>
          <p:nvPr/>
        </p:nvSpPr>
        <p:spPr>
          <a:xfrm>
            <a:off x="1124296" y="4539276"/>
            <a:ext cx="2370430" cy="1440160"/>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Yağmursuyu Drenaj İnşaat ve Elektrik Kablo Döşeme Çalışması</a:t>
            </a:r>
            <a:endParaRPr lang="tr-TR" b="1" i="1" dirty="0">
              <a:solidFill>
                <a:schemeClr val="tx1"/>
              </a:solidFill>
              <a:latin typeface="Times New Roman" pitchFamily="18" charset="0"/>
            </a:endParaRPr>
          </a:p>
        </p:txBody>
      </p:sp>
    </p:spTree>
    <p:extLst>
      <p:ext uri="{BB962C8B-B14F-4D97-AF65-F5344CB8AC3E}">
        <p14:creationId xmlns:p14="http://schemas.microsoft.com/office/powerpoint/2010/main" val="3954347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98410"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8194" name="Picture 2" descr="C:\Users\BELGELER\Desktop\katalog evrakları_31.08.2012\iş deneyim belgeleri_proje_fotoları\esenkent\esenkent iş bitir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480" y="1181100"/>
            <a:ext cx="5910500" cy="75499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05480" y="1181100"/>
            <a:ext cx="5910500" cy="75499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89510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6" y="9542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latin typeface="Calibri"/>
                <a:ea typeface="Calibri"/>
                <a:cs typeface="Times New Roman"/>
              </a:rPr>
              <a:t>BAYRAMPAŞA</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45114" y="1500312"/>
            <a:ext cx="454768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BAYRAMPAŞA  ATIK SU VE YAĞMUR SUYU İNŞAATI ÇALIŞMASI</a:t>
            </a:r>
          </a:p>
          <a:p>
            <a:pPr>
              <a:lnSpc>
                <a:spcPct val="115000"/>
              </a:lnSpc>
              <a:spcAft>
                <a:spcPts val="1000"/>
              </a:spcAft>
            </a:pPr>
            <a:r>
              <a:rPr lang="tr-TR" sz="1200" dirty="0" smtClean="0">
                <a:solidFill>
                  <a:srgbClr val="7F7F7F"/>
                </a:solidFill>
                <a:effectLst/>
                <a:latin typeface="Calibri"/>
                <a:ea typeface="Calibri"/>
                <a:cs typeface="Times New Roman"/>
              </a:rPr>
              <a:t>BAYRAMPASA DRAIN WATER, RAIN WATER APPLICATION</a:t>
            </a:r>
            <a:endParaRPr lang="tr-TR" sz="1100" dirty="0">
              <a:effectLst/>
              <a:latin typeface="Calibri"/>
              <a:ea typeface="Calibri"/>
              <a:cs typeface="Times New Roman"/>
            </a:endParaRPr>
          </a:p>
        </p:txBody>
      </p:sp>
      <p:pic>
        <p:nvPicPr>
          <p:cNvPr id="8" name="Picture 8" descr="resim_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093" y="2367466"/>
            <a:ext cx="3063006" cy="2115138"/>
          </a:xfrm>
          <a:prstGeom prst="rect">
            <a:avLst/>
          </a:prstGeom>
          <a:noFill/>
          <a:ln w="57150" cmpd="thickThin">
            <a:solidFill>
              <a:schemeClr val="tx2"/>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0"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11" name="Picture 9" descr="resim_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743" y="6262251"/>
            <a:ext cx="2117080" cy="2803961"/>
          </a:xfrm>
          <a:prstGeom prst="rect">
            <a:avLst/>
          </a:prstGeom>
          <a:noFill/>
          <a:ln w="57150" cmpd="thickThin">
            <a:solidFill>
              <a:schemeClr val="tx2"/>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2484487" y="4770636"/>
            <a:ext cx="3312368" cy="1152128"/>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Bayrampaşa İlçesi Muratpaşa Mahallesi Atıksu ve Yağmursuyu İnşaatı  Çalışmaları</a:t>
            </a:r>
            <a:endParaRPr lang="tr-TR" b="1" i="1" dirty="0">
              <a:solidFill>
                <a:schemeClr val="tx1"/>
              </a:solidFill>
              <a:latin typeface="Times New Roman" pitchFamily="18" charset="0"/>
            </a:endParaRPr>
          </a:p>
        </p:txBody>
      </p:sp>
    </p:spTree>
    <p:extLst>
      <p:ext uri="{BB962C8B-B14F-4D97-AF65-F5344CB8AC3E}">
        <p14:creationId xmlns:p14="http://schemas.microsoft.com/office/powerpoint/2010/main" val="522131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6" y="9542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latin typeface="Calibri"/>
                <a:ea typeface="Calibri"/>
                <a:cs typeface="Times New Roman"/>
              </a:rPr>
              <a:t>KARTAL</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45114" y="1500312"/>
            <a:ext cx="5843829"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KARTAL İÇME SUYU İNŞAATI VE ÇELİK SU BORUSU DÖŞEME ÇALIŞMASI</a:t>
            </a:r>
          </a:p>
          <a:p>
            <a:pPr>
              <a:lnSpc>
                <a:spcPct val="115000"/>
              </a:lnSpc>
              <a:spcAft>
                <a:spcPts val="1000"/>
              </a:spcAft>
            </a:pPr>
            <a:r>
              <a:rPr lang="tr-TR" sz="1200" dirty="0" smtClean="0">
                <a:solidFill>
                  <a:srgbClr val="7F7F7F"/>
                </a:solidFill>
                <a:latin typeface="Calibri"/>
                <a:ea typeface="Calibri"/>
                <a:cs typeface="Times New Roman"/>
              </a:rPr>
              <a:t>KARTAL SWEET WATER CONSTRUCTION AND LAYING OUT STEEL WATER PIPE APPLICATION</a:t>
            </a:r>
          </a:p>
        </p:txBody>
      </p:sp>
      <p:pic>
        <p:nvPicPr>
          <p:cNvPr id="8" name="Picture 2" descr="resim_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9266" y="2178348"/>
            <a:ext cx="3151465" cy="2088232"/>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0"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11" name="Picture 3" descr="resim_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262" y="4554612"/>
            <a:ext cx="3252781" cy="2165755"/>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2" name="Picture 4" descr="resim_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0493" y="7002884"/>
            <a:ext cx="3210238" cy="2125144"/>
          </a:xfrm>
          <a:prstGeom prst="rect">
            <a:avLst/>
          </a:prstGeom>
          <a:noFill/>
          <a:ln w="57150" cmpd="thickThin">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4103593" y="4845153"/>
            <a:ext cx="2704037" cy="1584176"/>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KARTAL   </a:t>
            </a:r>
          </a:p>
          <a:p>
            <a:pPr algn="ctr" eaLnBrk="0" hangingPunct="0">
              <a:spcBef>
                <a:spcPct val="50000"/>
              </a:spcBef>
            </a:pPr>
            <a:r>
              <a:rPr lang="tr-TR" b="1" i="1" dirty="0" smtClean="0">
                <a:solidFill>
                  <a:schemeClr val="tx1"/>
                </a:solidFill>
                <a:latin typeface="Times New Roman" pitchFamily="18" charset="0"/>
              </a:rPr>
              <a:t>     İçmesuyu İnşaatı Çelik Su Boruları Döşenmesi ve Kaynak İşleri  Çalışmaları</a:t>
            </a:r>
            <a:endParaRPr lang="tr-TR" b="1" i="1" dirty="0">
              <a:solidFill>
                <a:schemeClr val="tx1"/>
              </a:solidFill>
              <a:latin typeface="Times New Roman" pitchFamily="18" charset="0"/>
            </a:endParaRPr>
          </a:p>
        </p:txBody>
      </p:sp>
    </p:spTree>
    <p:extLst>
      <p:ext uri="{BB962C8B-B14F-4D97-AF65-F5344CB8AC3E}">
        <p14:creationId xmlns:p14="http://schemas.microsoft.com/office/powerpoint/2010/main" val="3103640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6" y="9542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latin typeface="Calibri"/>
                <a:ea typeface="Calibri"/>
                <a:cs typeface="Times New Roman"/>
              </a:rPr>
              <a:t>TEKİRDAĞ</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45114" y="1500312"/>
            <a:ext cx="454768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HAYRABOLU YAĞMUR SUYU VE KANAL İNŞAAT ÇALIŞMASI</a:t>
            </a:r>
            <a:br>
              <a:rPr lang="tr-TR" sz="1200" b="1" dirty="0" smtClean="0">
                <a:solidFill>
                  <a:srgbClr val="7F7F7F"/>
                </a:solidFill>
                <a:latin typeface="Calibri"/>
                <a:ea typeface="Calibri"/>
                <a:cs typeface="Times New Roman"/>
              </a:rPr>
            </a:br>
            <a:r>
              <a:rPr lang="tr-TR" sz="1200" dirty="0" smtClean="0">
                <a:solidFill>
                  <a:srgbClr val="7F7F7F"/>
                </a:solidFill>
                <a:effectLst/>
                <a:latin typeface="Calibri"/>
                <a:ea typeface="Calibri"/>
                <a:cs typeface="Times New Roman"/>
              </a:rPr>
              <a:t>HAYRABOLU RAIN WATER AND CANAL CONSTRUCTION APPLICATION</a:t>
            </a:r>
          </a:p>
          <a:p>
            <a:pPr>
              <a:lnSpc>
                <a:spcPct val="115000"/>
              </a:lnSpc>
              <a:spcAft>
                <a:spcPts val="1000"/>
              </a:spcAft>
            </a:pPr>
            <a:endParaRPr lang="tr-TR" sz="1100" dirty="0">
              <a:effectLst/>
              <a:latin typeface="Calibri"/>
              <a:ea typeface="Calibri"/>
              <a:cs typeface="Times New Roman"/>
            </a:endParaRP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0"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13" name="Picture 15" descr="resim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641" y="2106340"/>
            <a:ext cx="3522713" cy="2448247"/>
          </a:xfrm>
          <a:prstGeom prst="rect">
            <a:avLst/>
          </a:prstGeom>
          <a:noFill/>
          <a:ln w="57150" cmpd="thickThin">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 name="Picture 16" descr="resim_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7376" y="6138788"/>
            <a:ext cx="2227637" cy="3168655"/>
          </a:xfrm>
          <a:prstGeom prst="rect">
            <a:avLst/>
          </a:prstGeom>
          <a:noFill/>
          <a:ln w="57150" cmpd="thickThin">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2052439" y="4770636"/>
            <a:ext cx="3753093" cy="1152128"/>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Hayrabolu Belediyesi (TEKİRDAĞ) Yağmursuyu Izgara İnşaatı  Çalışması (Alpullu Caddesinden görünüm)</a:t>
            </a:r>
            <a:endParaRPr lang="tr-TR" b="1" dirty="0">
              <a:solidFill>
                <a:schemeClr val="tx1"/>
              </a:solidFill>
              <a:latin typeface="Times New Roman" pitchFamily="18" charset="0"/>
            </a:endParaRPr>
          </a:p>
        </p:txBody>
      </p:sp>
    </p:spTree>
    <p:extLst>
      <p:ext uri="{BB962C8B-B14F-4D97-AF65-F5344CB8AC3E}">
        <p14:creationId xmlns:p14="http://schemas.microsoft.com/office/powerpoint/2010/main" val="224055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1665" y="0"/>
            <a:ext cx="6675682"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6" y="9542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latin typeface="Calibri"/>
                <a:ea typeface="Calibri"/>
                <a:cs typeface="Times New Roman"/>
              </a:rPr>
              <a:t>SUUDİ ARABİSTAN</a:t>
            </a:r>
            <a:endParaRPr lang="tr-TR" sz="1100" dirty="0">
              <a:effectLst/>
              <a:latin typeface="Calibri"/>
              <a:ea typeface="Calibri"/>
              <a:cs typeface="Times New Roman"/>
            </a:endParaRPr>
          </a:p>
        </p:txBody>
      </p:sp>
      <p:sp>
        <p:nvSpPr>
          <p:cNvPr id="7" name="Text Box 2"/>
          <p:cNvSpPr txBox="1">
            <a:spLocks noChangeArrowheads="1"/>
          </p:cNvSpPr>
          <p:nvPr/>
        </p:nvSpPr>
        <p:spPr bwMode="auto">
          <a:xfrm>
            <a:off x="745114" y="1500311"/>
            <a:ext cx="4979733" cy="894061"/>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STC,MOBILY VE ZAIN OPERATORLERİNİN ISTASYON KURULUM ÇALIŞMASI</a:t>
            </a:r>
          </a:p>
          <a:p>
            <a:pPr>
              <a:lnSpc>
                <a:spcPct val="115000"/>
              </a:lnSpc>
              <a:spcAft>
                <a:spcPts val="1000"/>
              </a:spcAft>
            </a:pPr>
            <a:r>
              <a:rPr lang="tr-TR" sz="1200" dirty="0" smtClean="0">
                <a:solidFill>
                  <a:srgbClr val="7F7F7F"/>
                </a:solidFill>
                <a:latin typeface="Calibri"/>
                <a:ea typeface="Calibri"/>
                <a:cs typeface="Times New Roman"/>
              </a:rPr>
              <a:t>STC,MOBILY AND ZAIN OPERATORS STATION ASSEMBLY APPLICATION</a:t>
            </a:r>
          </a:p>
          <a:p>
            <a:pPr>
              <a:lnSpc>
                <a:spcPct val="115000"/>
              </a:lnSpc>
              <a:spcAft>
                <a:spcPts val="1000"/>
              </a:spcAft>
            </a:pPr>
            <a:endParaRPr lang="tr-TR" sz="1100" dirty="0">
              <a:effectLst/>
              <a:latin typeface="Calibri"/>
              <a:ea typeface="Calibri"/>
              <a:cs typeface="Times New Roma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075" y="3838413"/>
            <a:ext cx="2448272" cy="3279546"/>
          </a:xfrm>
          <a:prstGeom prst="rect">
            <a:avLst/>
          </a:prstGeom>
        </p:spPr>
      </p:pic>
      <p:sp>
        <p:nvSpPr>
          <p:cNvPr id="10" name="Rectangle 9"/>
          <p:cNvSpPr/>
          <p:nvPr/>
        </p:nvSpPr>
        <p:spPr>
          <a:xfrm>
            <a:off x="4204024" y="3875964"/>
            <a:ext cx="2448273" cy="3279547"/>
          </a:xfrm>
          <a:prstGeom prst="rect">
            <a:avLst/>
          </a:prstGeom>
          <a:noFill/>
          <a:effectLst>
            <a:outerShdw dir="5400000" sx="103000" sy="103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778" y="6282804"/>
            <a:ext cx="3204568" cy="239229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064" y="2378337"/>
            <a:ext cx="3204567" cy="2392299"/>
          </a:xfrm>
          <a:prstGeom prst="rect">
            <a:avLst/>
          </a:prstGeom>
        </p:spPr>
      </p:pic>
      <p:sp>
        <p:nvSpPr>
          <p:cNvPr id="13" name="Rectangle 12"/>
          <p:cNvSpPr/>
          <p:nvPr/>
        </p:nvSpPr>
        <p:spPr>
          <a:xfrm>
            <a:off x="559778" y="2378337"/>
            <a:ext cx="3204568" cy="23922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13"/>
          <p:cNvSpPr/>
          <p:nvPr/>
        </p:nvSpPr>
        <p:spPr>
          <a:xfrm>
            <a:off x="559778" y="2378337"/>
            <a:ext cx="3193868" cy="2395141"/>
          </a:xfrm>
          <a:prstGeom prst="rect">
            <a:avLst/>
          </a:prstGeom>
          <a:noFill/>
          <a:ln>
            <a:solidFill>
              <a:schemeClr val="tx1"/>
            </a:solidFill>
          </a:ln>
          <a:effectLst>
            <a:outerShdw blurRad="50800" dir="5400000" sx="101000" sy="10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Rectangle 15"/>
          <p:cNvSpPr/>
          <p:nvPr/>
        </p:nvSpPr>
        <p:spPr>
          <a:xfrm>
            <a:off x="543493" y="6307460"/>
            <a:ext cx="3204568" cy="2392299"/>
          </a:xfrm>
          <a:prstGeom prst="rect">
            <a:avLst/>
          </a:prstGeom>
          <a:noFill/>
          <a:ln>
            <a:solidFill>
              <a:schemeClr val="tx1"/>
            </a:solidFill>
          </a:ln>
          <a:effectLst>
            <a:outerShdw blurRad="50800" dir="5400000" sx="103000" sy="103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9"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22" name="Rectangle 21"/>
          <p:cNvSpPr/>
          <p:nvPr/>
        </p:nvSpPr>
        <p:spPr>
          <a:xfrm>
            <a:off x="981193" y="4939673"/>
            <a:ext cx="2485890" cy="1152128"/>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STC TRANSMISYON VE NODE-B ÇALIŞMALARI</a:t>
            </a:r>
          </a:p>
        </p:txBody>
      </p:sp>
    </p:spTree>
    <p:extLst>
      <p:ext uri="{BB962C8B-B14F-4D97-AF65-F5344CB8AC3E}">
        <p14:creationId xmlns:p14="http://schemas.microsoft.com/office/powerpoint/2010/main" val="727535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18675" y="9542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b="1" dirty="0" smtClean="0">
                <a:solidFill>
                  <a:srgbClr val="7F7F7F"/>
                </a:solidFill>
                <a:effectLst/>
                <a:latin typeface="Calibri"/>
                <a:ea typeface="Calibri"/>
                <a:cs typeface="Times New Roman"/>
              </a:rPr>
              <a:t>GENEL BAKIŞ</a:t>
            </a:r>
            <a:endParaRPr lang="tr-TR" sz="1100" b="1" dirty="0">
              <a:effectLst/>
              <a:latin typeface="Calibri"/>
              <a:ea typeface="Calibri"/>
              <a:cs typeface="Times New Roman"/>
            </a:endParaRPr>
          </a:p>
        </p:txBody>
      </p:sp>
      <p:sp>
        <p:nvSpPr>
          <p:cNvPr id="7" name="TextBox 6"/>
          <p:cNvSpPr txBox="1"/>
          <p:nvPr/>
        </p:nvSpPr>
        <p:spPr>
          <a:xfrm>
            <a:off x="900311" y="1602284"/>
            <a:ext cx="5792589" cy="3108543"/>
          </a:xfrm>
          <a:prstGeom prst="rect">
            <a:avLst/>
          </a:prstGeom>
          <a:noFill/>
        </p:spPr>
        <p:txBody>
          <a:bodyPr wrap="square" rtlCol="0">
            <a:spAutoFit/>
          </a:bodyPr>
          <a:lstStyle/>
          <a:p>
            <a:pPr algn="just"/>
            <a:r>
              <a:rPr lang="tr-TR" sz="1400" b="1" dirty="0" smtClean="0">
                <a:solidFill>
                  <a:srgbClr val="7F7F7F"/>
                </a:solidFill>
                <a:latin typeface="Calibri"/>
                <a:ea typeface="Calibri"/>
                <a:cs typeface="Times New Roman"/>
                <a:sym typeface="Wingdings" pitchFamily="2" charset="2"/>
              </a:rPr>
              <a:t></a:t>
            </a:r>
            <a:r>
              <a:rPr lang="tr-TR" sz="1400" b="1" dirty="0" smtClean="0">
                <a:solidFill>
                  <a:srgbClr val="7F7F7F"/>
                </a:solidFill>
                <a:latin typeface="Calibri"/>
                <a:ea typeface="Calibri"/>
                <a:cs typeface="Times New Roman"/>
              </a:rPr>
              <a:t>Şirketimiz </a:t>
            </a:r>
            <a:r>
              <a:rPr lang="tr-TR" sz="1400" b="1" dirty="0">
                <a:solidFill>
                  <a:srgbClr val="7F7F7F"/>
                </a:solidFill>
                <a:latin typeface="Calibri"/>
                <a:ea typeface="Calibri"/>
                <a:cs typeface="Times New Roman"/>
              </a:rPr>
              <a:t>2009 yılında; Nihan Filiz YAŞAR ve Yusuf BAĞDADİ tarafından Üsküdar’da kurulmuştur</a:t>
            </a:r>
            <a:r>
              <a:rPr lang="tr-TR" sz="1400" b="1" dirty="0" smtClean="0"/>
              <a:t>.</a:t>
            </a:r>
          </a:p>
          <a:p>
            <a:pPr algn="just"/>
            <a:r>
              <a:rPr lang="tr-TR" sz="1400" b="1" dirty="0">
                <a:solidFill>
                  <a:srgbClr val="7F7F7F"/>
                </a:solidFill>
                <a:latin typeface="Calibri"/>
                <a:ea typeface="Calibri"/>
                <a:cs typeface="Times New Roman"/>
                <a:sym typeface="Wingdings" pitchFamily="2" charset="2"/>
              </a:rPr>
              <a:t></a:t>
            </a:r>
            <a:r>
              <a:rPr lang="tr-TR" sz="1400" b="1" dirty="0">
                <a:solidFill>
                  <a:srgbClr val="7F7F7F"/>
                </a:solidFill>
                <a:latin typeface="Calibri"/>
                <a:ea typeface="Calibri"/>
                <a:cs typeface="Times New Roman"/>
              </a:rPr>
              <a:t>1993 yılında kurulmuş olan Deniz İnşaat Harita’nın mirasçısı niteliğinde olan </a:t>
            </a:r>
            <a:r>
              <a:rPr lang="tr-TR" sz="1400" b="1" dirty="0" smtClean="0">
                <a:solidFill>
                  <a:srgbClr val="7F7F7F"/>
                </a:solidFill>
                <a:latin typeface="Calibri"/>
                <a:ea typeface="Calibri"/>
                <a:cs typeface="Times New Roman"/>
              </a:rPr>
              <a:t>şirketimiz </a:t>
            </a:r>
            <a:r>
              <a:rPr lang="tr-TR" sz="1400" b="1" dirty="0">
                <a:solidFill>
                  <a:srgbClr val="7F7F7F"/>
                </a:solidFill>
                <a:latin typeface="Calibri"/>
                <a:ea typeface="Calibri"/>
                <a:cs typeface="Times New Roman"/>
              </a:rPr>
              <a:t>, o yıllardan süregelen deneyimli kadrosunun iş bitirmeleri, referansları ve ödülleri şirketimize kılavuz olmuş ve ışık </a:t>
            </a:r>
            <a:r>
              <a:rPr lang="tr-TR" sz="1400" b="1" dirty="0" smtClean="0">
                <a:solidFill>
                  <a:srgbClr val="7F7F7F"/>
                </a:solidFill>
                <a:latin typeface="Calibri"/>
                <a:ea typeface="Calibri"/>
                <a:cs typeface="Times New Roman"/>
              </a:rPr>
              <a:t>tutmuştur</a:t>
            </a:r>
            <a:r>
              <a:rPr lang="tr-TR" sz="1400" b="1" dirty="0">
                <a:solidFill>
                  <a:srgbClr val="7F7F7F"/>
                </a:solidFill>
                <a:latin typeface="Calibri"/>
                <a:ea typeface="Calibri"/>
                <a:cs typeface="Times New Roman"/>
              </a:rPr>
              <a:t>.</a:t>
            </a:r>
          </a:p>
          <a:p>
            <a:pPr algn="just"/>
            <a:r>
              <a:rPr lang="tr-TR" sz="1400" b="1" dirty="0">
                <a:solidFill>
                  <a:srgbClr val="7F7F7F"/>
                </a:solidFill>
                <a:latin typeface="Calibri"/>
                <a:ea typeface="Calibri"/>
                <a:cs typeface="Times New Roman"/>
                <a:sym typeface="Wingdings" pitchFamily="2" charset="2"/>
              </a:rPr>
              <a:t></a:t>
            </a:r>
            <a:r>
              <a:rPr lang="tr-TR" sz="1400" b="1" dirty="0">
                <a:solidFill>
                  <a:srgbClr val="7F7F7F"/>
                </a:solidFill>
                <a:latin typeface="Calibri"/>
                <a:ea typeface="Calibri"/>
                <a:cs typeface="Times New Roman"/>
              </a:rPr>
              <a:t>Şirket faaliyet  alanlarımızdan, altyapı projeleri kapsamında </a:t>
            </a:r>
            <a:r>
              <a:rPr lang="tr-TR" sz="1400" b="1" dirty="0" smtClean="0">
                <a:solidFill>
                  <a:srgbClr val="7F7F7F"/>
                </a:solidFill>
                <a:latin typeface="Calibri"/>
                <a:ea typeface="Calibri"/>
                <a:cs typeface="Times New Roman"/>
              </a:rPr>
              <a:t>atıksu,yağmur suyu</a:t>
            </a:r>
            <a:r>
              <a:rPr lang="tr-TR" sz="1400" b="1" dirty="0">
                <a:solidFill>
                  <a:srgbClr val="7F7F7F"/>
                </a:solidFill>
                <a:latin typeface="Calibri"/>
                <a:ea typeface="Calibri"/>
                <a:cs typeface="Times New Roman"/>
              </a:rPr>
              <a:t>, dere ıslahları uygulama ve iş sonu projeleri, yol ve sanat proje ve uygulamaları, master plan hazırlanması, fotogrametrik harita üretimi ve günümüzde önem kazanan kent bilgi sistemlerinin hazırlanması konusunda hizmet vermektedir.</a:t>
            </a:r>
          </a:p>
          <a:p>
            <a:pPr algn="just"/>
            <a:r>
              <a:rPr lang="tr-TR" sz="1400" b="1" dirty="0">
                <a:solidFill>
                  <a:srgbClr val="7F7F7F"/>
                </a:solidFill>
                <a:latin typeface="Calibri"/>
                <a:ea typeface="Calibri"/>
                <a:cs typeface="Times New Roman"/>
                <a:sym typeface="Wingdings" pitchFamily="2" charset="2"/>
              </a:rPr>
              <a:t></a:t>
            </a:r>
            <a:r>
              <a:rPr lang="tr-TR" sz="1400" b="1" dirty="0">
                <a:solidFill>
                  <a:srgbClr val="7F7F7F"/>
                </a:solidFill>
                <a:latin typeface="Calibri"/>
                <a:ea typeface="Calibri"/>
                <a:cs typeface="Times New Roman"/>
              </a:rPr>
              <a:t>Bu hizmetlere ilave hızla gelişen Telekomünikasyon sektörünün yakın takipçisi olup, çalışmalarımızı bu yönde yoğunlaştırmış bulunmaktayız.</a:t>
            </a:r>
          </a:p>
          <a:p>
            <a:pPr algn="just"/>
            <a:r>
              <a:rPr lang="tr-TR" sz="1400" b="1" dirty="0">
                <a:solidFill>
                  <a:srgbClr val="7F7F7F"/>
                </a:solidFill>
                <a:latin typeface="Calibri"/>
                <a:ea typeface="Calibri"/>
                <a:cs typeface="Times New Roman"/>
                <a:sym typeface="Wingdings" pitchFamily="2" charset="2"/>
              </a:rPr>
              <a:t></a:t>
            </a:r>
            <a:r>
              <a:rPr lang="tr-TR" sz="1400" b="1" dirty="0">
                <a:solidFill>
                  <a:srgbClr val="7F7F7F"/>
                </a:solidFill>
                <a:latin typeface="Calibri"/>
                <a:ea typeface="Calibri"/>
                <a:cs typeface="Times New Roman"/>
              </a:rPr>
              <a:t>Hızlı iletişimin bir parçası olmak düşüncesiyle çözüm ortaklarımız ile, verimlilik ve kaliteyi hedef alan çalışmalarmıza devam etmekteyiz.</a:t>
            </a:r>
          </a:p>
        </p:txBody>
      </p:sp>
      <p:sp>
        <p:nvSpPr>
          <p:cNvPr id="8" name="Text Box 2"/>
          <p:cNvSpPr txBox="1">
            <a:spLocks noChangeArrowheads="1"/>
          </p:cNvSpPr>
          <p:nvPr/>
        </p:nvSpPr>
        <p:spPr bwMode="auto">
          <a:xfrm>
            <a:off x="718675" y="4671839"/>
            <a:ext cx="4574124"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effectLst/>
                <a:latin typeface="Calibri"/>
                <a:ea typeface="Calibri"/>
                <a:cs typeface="Times New Roman"/>
              </a:rPr>
              <a:t>COMPANY BACKGROUND</a:t>
            </a:r>
            <a:endParaRPr lang="tr-TR" sz="1100" dirty="0">
              <a:effectLst/>
              <a:latin typeface="Calibri"/>
              <a:ea typeface="Calibri"/>
              <a:cs typeface="Times New Roman"/>
            </a:endParaRPr>
          </a:p>
        </p:txBody>
      </p:sp>
      <p:sp>
        <p:nvSpPr>
          <p:cNvPr id="10" name="Rectangle 9"/>
          <p:cNvSpPr/>
          <p:nvPr/>
        </p:nvSpPr>
        <p:spPr>
          <a:xfrm>
            <a:off x="6692900" y="-4445"/>
            <a:ext cx="89281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1" name="Rectangle 10"/>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12" name="Picture 11"/>
          <p:cNvPicPr/>
          <p:nvPr/>
        </p:nvPicPr>
        <p:blipFill>
          <a:blip r:embed="rId2" cstate="print">
            <a:extLst>
              <a:ext uri="{28A0092B-C50C-407E-A947-70E740481C1C}">
                <a14:useLocalDpi xmlns:a14="http://schemas.microsoft.com/office/drawing/2010/main" val="0"/>
              </a:ext>
            </a:extLst>
          </a:blip>
          <a:stretch>
            <a:fillRect/>
          </a:stretch>
        </p:blipFill>
        <p:spPr>
          <a:xfrm>
            <a:off x="-1" y="8875395"/>
            <a:ext cx="7561263"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4" name="TextBox 13"/>
          <p:cNvSpPr txBox="1"/>
          <p:nvPr/>
        </p:nvSpPr>
        <p:spPr>
          <a:xfrm>
            <a:off x="900311" y="5220469"/>
            <a:ext cx="5794493" cy="3754874"/>
          </a:xfrm>
          <a:prstGeom prst="rect">
            <a:avLst/>
          </a:prstGeom>
          <a:noFill/>
        </p:spPr>
        <p:txBody>
          <a:bodyPr wrap="square" rtlCol="0">
            <a:spAutoFit/>
          </a:bodyPr>
          <a:lstStyle/>
          <a:p>
            <a:r>
              <a:rPr lang="tr-TR" sz="1400" dirty="0" smtClean="0">
                <a:solidFill>
                  <a:srgbClr val="7F7F7F"/>
                </a:solidFill>
                <a:latin typeface="Calibri"/>
                <a:ea typeface="Calibri"/>
                <a:cs typeface="Times New Roman"/>
                <a:sym typeface="Wingdings" pitchFamily="2" charset="2"/>
              </a:rPr>
              <a:t></a:t>
            </a:r>
            <a:r>
              <a:rPr lang="tr-TR" sz="1400" dirty="0" smtClean="0">
                <a:solidFill>
                  <a:srgbClr val="7F7F7F"/>
                </a:solidFill>
                <a:latin typeface="Calibri"/>
                <a:ea typeface="Calibri"/>
                <a:cs typeface="Times New Roman"/>
              </a:rPr>
              <a:t>Our </a:t>
            </a:r>
            <a:r>
              <a:rPr lang="tr-TR" sz="1400" dirty="0">
                <a:solidFill>
                  <a:srgbClr val="7F7F7F"/>
                </a:solidFill>
                <a:latin typeface="Calibri"/>
                <a:ea typeface="Calibri"/>
                <a:cs typeface="Times New Roman"/>
              </a:rPr>
              <a:t>company was established </a:t>
            </a:r>
            <a:r>
              <a:rPr lang="tr-TR" sz="1400" dirty="0" smtClean="0">
                <a:solidFill>
                  <a:srgbClr val="7F7F7F"/>
                </a:solidFill>
                <a:latin typeface="Calibri"/>
                <a:ea typeface="Calibri"/>
                <a:cs typeface="Times New Roman"/>
              </a:rPr>
              <a:t>on </a:t>
            </a:r>
            <a:r>
              <a:rPr lang="tr-TR" sz="1400" dirty="0">
                <a:solidFill>
                  <a:srgbClr val="7F7F7F"/>
                </a:solidFill>
                <a:latin typeface="Calibri"/>
                <a:ea typeface="Calibri"/>
                <a:cs typeface="Times New Roman"/>
              </a:rPr>
              <a:t>2009 by </a:t>
            </a:r>
            <a:r>
              <a:rPr lang="tr-TR" sz="1400" dirty="0" smtClean="0">
                <a:solidFill>
                  <a:srgbClr val="7F7F7F"/>
                </a:solidFill>
                <a:latin typeface="Calibri"/>
                <a:ea typeface="Calibri"/>
                <a:cs typeface="Times New Roman"/>
              </a:rPr>
              <a:t>Mrs</a:t>
            </a:r>
            <a:r>
              <a:rPr lang="tr-TR" sz="1400" dirty="0">
                <a:solidFill>
                  <a:srgbClr val="7F7F7F"/>
                </a:solidFill>
                <a:latin typeface="Calibri"/>
                <a:ea typeface="Calibri"/>
                <a:cs typeface="Times New Roman"/>
              </a:rPr>
              <a:t>. Nihan Filiz YAŞAR and Mr. Yusuf </a:t>
            </a:r>
            <a:r>
              <a:rPr lang="tr-TR" sz="1400" dirty="0" smtClean="0">
                <a:solidFill>
                  <a:srgbClr val="7F7F7F"/>
                </a:solidFill>
                <a:latin typeface="Calibri"/>
                <a:ea typeface="Calibri"/>
                <a:cs typeface="Times New Roman"/>
              </a:rPr>
              <a:t>BAĞDADİ</a:t>
            </a:r>
          </a:p>
          <a:p>
            <a:r>
              <a:rPr lang="tr-TR" sz="1400" dirty="0" smtClean="0">
                <a:solidFill>
                  <a:srgbClr val="7F7F7F"/>
                </a:solidFill>
                <a:latin typeface="Calibri"/>
                <a:ea typeface="Calibri"/>
                <a:cs typeface="Times New Roman"/>
                <a:sym typeface="Wingdings" pitchFamily="2" charset="2"/>
              </a:rPr>
              <a:t> Denizdefne  company is heir of Deniz Construction and Mapping Company which was established on 1993 and </a:t>
            </a:r>
            <a:r>
              <a:rPr lang="tr-TR" sz="1400" dirty="0">
                <a:solidFill>
                  <a:srgbClr val="7F7F7F"/>
                </a:solidFill>
                <a:ea typeface="Calibri"/>
                <a:cs typeface="Times New Roman"/>
                <a:sym typeface="Wingdings" pitchFamily="2" charset="2"/>
              </a:rPr>
              <a:t>Deniz Construction and Mapping </a:t>
            </a:r>
            <a:r>
              <a:rPr lang="tr-TR" sz="1400" dirty="0" smtClean="0">
                <a:solidFill>
                  <a:srgbClr val="7F7F7F"/>
                </a:solidFill>
                <a:ea typeface="Calibri"/>
                <a:cs typeface="Times New Roman"/>
                <a:sym typeface="Wingdings" pitchFamily="2" charset="2"/>
              </a:rPr>
              <a:t>Company  </a:t>
            </a:r>
            <a:r>
              <a:rPr lang="tr-TR" sz="1400" dirty="0" smtClean="0">
                <a:solidFill>
                  <a:srgbClr val="7F7F7F"/>
                </a:solidFill>
                <a:latin typeface="Calibri"/>
                <a:ea typeface="Calibri"/>
                <a:cs typeface="Times New Roman"/>
                <a:sym typeface="Wingdings" pitchFamily="2" charset="2"/>
              </a:rPr>
              <a:t>supports  Denizdefne Company with its experienced staffs,references and awards.</a:t>
            </a:r>
          </a:p>
          <a:p>
            <a:r>
              <a:rPr lang="tr-TR" sz="1400" dirty="0" smtClean="0">
                <a:solidFill>
                  <a:srgbClr val="7F7F7F"/>
                </a:solidFill>
                <a:latin typeface="Calibri"/>
                <a:ea typeface="Calibri"/>
                <a:cs typeface="Times New Roman"/>
                <a:sym typeface="Wingdings" pitchFamily="2" charset="2"/>
              </a:rPr>
              <a:t></a:t>
            </a:r>
            <a:r>
              <a:rPr lang="tr-TR" sz="1400" dirty="0">
                <a:solidFill>
                  <a:srgbClr val="7F7F7F"/>
                </a:solidFill>
                <a:latin typeface="Calibri"/>
                <a:ea typeface="Calibri"/>
                <a:cs typeface="Times New Roman"/>
                <a:sym typeface="Wingdings" pitchFamily="2" charset="2"/>
              </a:rPr>
              <a:t>Our </a:t>
            </a:r>
            <a:r>
              <a:rPr lang="tr-TR" sz="1400" dirty="0" smtClean="0">
                <a:solidFill>
                  <a:srgbClr val="7F7F7F"/>
                </a:solidFill>
                <a:latin typeface="Calibri"/>
                <a:ea typeface="Calibri"/>
                <a:cs typeface="Times New Roman"/>
                <a:sym typeface="Wingdings" pitchFamily="2" charset="2"/>
              </a:rPr>
              <a:t>company’s </a:t>
            </a:r>
            <a:r>
              <a:rPr lang="tr-TR" sz="1400" dirty="0">
                <a:solidFill>
                  <a:srgbClr val="7F7F7F"/>
                </a:solidFill>
                <a:latin typeface="Calibri"/>
                <a:ea typeface="Calibri"/>
                <a:cs typeface="Times New Roman"/>
                <a:sym typeface="Wingdings" pitchFamily="2" charset="2"/>
              </a:rPr>
              <a:t>scopes are </a:t>
            </a:r>
            <a:r>
              <a:rPr lang="tr-TR" sz="1400" dirty="0" smtClean="0">
                <a:solidFill>
                  <a:srgbClr val="7F7F7F"/>
                </a:solidFill>
                <a:latin typeface="Calibri"/>
                <a:ea typeface="Calibri"/>
                <a:cs typeface="Times New Roman"/>
              </a:rPr>
              <a:t>infrastructure </a:t>
            </a:r>
            <a:r>
              <a:rPr lang="tr-TR" sz="1400" dirty="0">
                <a:solidFill>
                  <a:srgbClr val="7F7F7F"/>
                </a:solidFill>
                <a:latin typeface="Calibri"/>
                <a:ea typeface="Calibri"/>
                <a:cs typeface="Times New Roman"/>
              </a:rPr>
              <a:t>projects which contains drain </a:t>
            </a:r>
            <a:r>
              <a:rPr lang="tr-TR" sz="1400" dirty="0" smtClean="0">
                <a:solidFill>
                  <a:srgbClr val="7F7F7F"/>
                </a:solidFill>
                <a:latin typeface="Calibri"/>
                <a:ea typeface="Calibri"/>
                <a:cs typeface="Times New Roman"/>
              </a:rPr>
              <a:t>water projects, </a:t>
            </a:r>
            <a:r>
              <a:rPr lang="tr-TR" sz="1400" dirty="0">
                <a:solidFill>
                  <a:srgbClr val="7F7F7F"/>
                </a:solidFill>
                <a:latin typeface="Calibri"/>
                <a:ea typeface="Calibri"/>
                <a:cs typeface="Times New Roman"/>
              </a:rPr>
              <a:t>rain </a:t>
            </a:r>
            <a:r>
              <a:rPr lang="tr-TR" sz="1400" dirty="0" smtClean="0">
                <a:solidFill>
                  <a:srgbClr val="7F7F7F"/>
                </a:solidFill>
                <a:latin typeface="Calibri"/>
                <a:ea typeface="Calibri"/>
                <a:cs typeface="Times New Roman"/>
              </a:rPr>
              <a:t>water projects </a:t>
            </a:r>
            <a:r>
              <a:rPr lang="tr-TR" sz="1400" dirty="0">
                <a:solidFill>
                  <a:srgbClr val="7F7F7F"/>
                </a:solidFill>
                <a:latin typeface="Calibri"/>
                <a:ea typeface="Calibri"/>
                <a:cs typeface="Times New Roman"/>
              </a:rPr>
              <a:t>, </a:t>
            </a:r>
            <a:r>
              <a:rPr lang="tr-TR" sz="1400" dirty="0" smtClean="0">
                <a:solidFill>
                  <a:srgbClr val="7F7F7F"/>
                </a:solidFill>
                <a:latin typeface="Calibri"/>
                <a:ea typeface="Calibri"/>
                <a:cs typeface="Times New Roman"/>
              </a:rPr>
              <a:t>stream improvement projects ,work </a:t>
            </a:r>
            <a:r>
              <a:rPr lang="tr-TR" sz="1400" dirty="0">
                <a:solidFill>
                  <a:srgbClr val="7F7F7F"/>
                </a:solidFill>
                <a:latin typeface="Calibri"/>
                <a:ea typeface="Calibri"/>
                <a:cs typeface="Times New Roman"/>
              </a:rPr>
              <a:t>completion projects,road construction projects and applications , preparing master plans, preparing photogrammetric maps and also preparing municipal info systems.</a:t>
            </a:r>
          </a:p>
          <a:p>
            <a:r>
              <a:rPr lang="tr-TR" sz="1400" dirty="0">
                <a:solidFill>
                  <a:srgbClr val="7F7F7F"/>
                </a:solidFill>
                <a:latin typeface="Calibri"/>
                <a:ea typeface="Calibri"/>
                <a:cs typeface="Times New Roman"/>
                <a:sym typeface="Wingdings" pitchFamily="2" charset="2"/>
              </a:rPr>
              <a:t> In addition of above scopes  we oriented to Telecommunication sector  which develops day by day </a:t>
            </a:r>
            <a:r>
              <a:rPr lang="tr-TR" sz="1400" dirty="0">
                <a:solidFill>
                  <a:srgbClr val="7F7F7F"/>
                </a:solidFill>
                <a:latin typeface="Calibri"/>
                <a:ea typeface="Calibri"/>
                <a:cs typeface="Times New Roman"/>
              </a:rPr>
              <a:t>expeditiously</a:t>
            </a:r>
          </a:p>
          <a:p>
            <a:r>
              <a:rPr lang="tr-TR" sz="1400" dirty="0" smtClean="0">
                <a:solidFill>
                  <a:srgbClr val="7F7F7F"/>
                </a:solidFill>
                <a:latin typeface="Calibri"/>
                <a:ea typeface="Calibri"/>
                <a:cs typeface="Times New Roman"/>
                <a:sym typeface="Wingdings" pitchFamily="2" charset="2"/>
              </a:rPr>
              <a:t>With the aim of  to be a part of telecommunication ,we are continue to do our best,  get maximum effiency and provide customer satisfaction  with our business partner </a:t>
            </a:r>
            <a:endParaRPr lang="tr-TR" sz="1400" dirty="0">
              <a:solidFill>
                <a:srgbClr val="7F7F7F"/>
              </a:solidFill>
              <a:latin typeface="Calibri"/>
              <a:ea typeface="Calibri"/>
              <a:cs typeface="Times New Roman"/>
            </a:endParaRPr>
          </a:p>
          <a:p>
            <a:endParaRPr lang="tr-TR" sz="1400" dirty="0">
              <a:solidFill>
                <a:srgbClr val="7F7F7F"/>
              </a:solidFill>
              <a:latin typeface="Calibri"/>
              <a:ea typeface="Calibri"/>
              <a:cs typeface="Times New Roman"/>
            </a:endParaRPr>
          </a:p>
        </p:txBody>
      </p:sp>
    </p:spTree>
    <p:extLst>
      <p:ext uri="{BB962C8B-B14F-4D97-AF65-F5344CB8AC3E}">
        <p14:creationId xmlns:p14="http://schemas.microsoft.com/office/powerpoint/2010/main" val="28726921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442" y="-4445"/>
            <a:ext cx="89281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77347"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8825" y="1314252"/>
            <a:ext cx="3226329" cy="255356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64" y="3669157"/>
            <a:ext cx="3050996" cy="261364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8834" y="6282804"/>
            <a:ext cx="3204568" cy="2392299"/>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1665" y="8875395"/>
            <a:ext cx="7598410" cy="1818005"/>
          </a:xfrm>
          <a:prstGeom prst="rect">
            <a:avLst/>
          </a:prstGeom>
        </p:spPr>
      </p:pic>
      <p:sp>
        <p:nvSpPr>
          <p:cNvPr id="10"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1" name="Rectangle 10"/>
          <p:cNvSpPr/>
          <p:nvPr/>
        </p:nvSpPr>
        <p:spPr>
          <a:xfrm>
            <a:off x="3878834" y="1314252"/>
            <a:ext cx="3243013" cy="2553567"/>
          </a:xfrm>
          <a:prstGeom prst="rect">
            <a:avLst/>
          </a:prstGeom>
          <a:noFill/>
          <a:ln>
            <a:solidFill>
              <a:schemeClr val="tx1"/>
            </a:solidFill>
          </a:ln>
          <a:effectLst>
            <a:outerShdw blurRad="50800" dir="5400000" sx="104000" sy="104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Rectangle 11"/>
          <p:cNvSpPr/>
          <p:nvPr/>
        </p:nvSpPr>
        <p:spPr>
          <a:xfrm>
            <a:off x="468263" y="3669157"/>
            <a:ext cx="3050997" cy="2613647"/>
          </a:xfrm>
          <a:prstGeom prst="rect">
            <a:avLst/>
          </a:prstGeom>
          <a:noFill/>
          <a:ln>
            <a:solidFill>
              <a:schemeClr val="tx1"/>
            </a:solidFill>
          </a:ln>
          <a:effectLst>
            <a:outerShdw blurRad="50800" dir="5400000" sx="103000" sy="103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12"/>
          <p:cNvSpPr/>
          <p:nvPr/>
        </p:nvSpPr>
        <p:spPr>
          <a:xfrm>
            <a:off x="3878834" y="6282804"/>
            <a:ext cx="3204568" cy="2392299"/>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Rectangle 14"/>
          <p:cNvSpPr/>
          <p:nvPr/>
        </p:nvSpPr>
        <p:spPr>
          <a:xfrm>
            <a:off x="6707265"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6" name="Rectangle 15"/>
          <p:cNvSpPr/>
          <p:nvPr/>
        </p:nvSpPr>
        <p:spPr>
          <a:xfrm>
            <a:off x="14365"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7" name="Rectangle 16"/>
          <p:cNvSpPr/>
          <p:nvPr/>
        </p:nvSpPr>
        <p:spPr>
          <a:xfrm>
            <a:off x="4235278" y="4399916"/>
            <a:ext cx="2573421" cy="1152128"/>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ZAIN TRANSMISYON ÇALIŞMALARI</a:t>
            </a:r>
          </a:p>
        </p:txBody>
      </p:sp>
    </p:spTree>
    <p:extLst>
      <p:ext uri="{BB962C8B-B14F-4D97-AF65-F5344CB8AC3E}">
        <p14:creationId xmlns:p14="http://schemas.microsoft.com/office/powerpoint/2010/main" val="1340601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25" y="5130676"/>
            <a:ext cx="3043089" cy="4057452"/>
          </a:xfrm>
          <a:prstGeom prst="rect">
            <a:avLst/>
          </a:prstGeom>
          <a:scene3d>
            <a:camera prst="orthographicFront">
              <a:rot lat="540000" lon="5400000" rev="0"/>
            </a:camera>
            <a:lightRig rig="threePt" dir="t"/>
          </a:scene3d>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95" y="3402484"/>
            <a:ext cx="2592288" cy="34563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0368" y="6081488"/>
            <a:ext cx="2874435" cy="21558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368" y="1818309"/>
            <a:ext cx="2874435" cy="2142994"/>
          </a:xfrm>
          <a:prstGeom prst="rect">
            <a:avLst/>
          </a:prstGeom>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1665" y="8875395"/>
            <a:ext cx="7598410"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4" name="Rectangle 13"/>
          <p:cNvSpPr/>
          <p:nvPr/>
        </p:nvSpPr>
        <p:spPr>
          <a:xfrm>
            <a:off x="6707265"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5" name="Rectangle 14"/>
          <p:cNvSpPr/>
          <p:nvPr/>
        </p:nvSpPr>
        <p:spPr>
          <a:xfrm>
            <a:off x="1" y="0"/>
            <a:ext cx="670917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7" name="Rectangle 16"/>
          <p:cNvSpPr/>
          <p:nvPr/>
        </p:nvSpPr>
        <p:spPr>
          <a:xfrm>
            <a:off x="4050368" y="1818309"/>
            <a:ext cx="2874435" cy="2142994"/>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756295" y="3402484"/>
            <a:ext cx="2605472" cy="3456384"/>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4050368" y="6081488"/>
            <a:ext cx="2874435" cy="2155827"/>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21"/>
          <p:cNvSpPr/>
          <p:nvPr/>
        </p:nvSpPr>
        <p:spPr>
          <a:xfrm>
            <a:off x="3939413" y="4523604"/>
            <a:ext cx="3096344" cy="1214144"/>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MOBILY TRANSMISYON VE NODE-B ÇALIŞMALARI</a:t>
            </a:r>
          </a:p>
        </p:txBody>
      </p:sp>
    </p:spTree>
    <p:extLst>
      <p:ext uri="{BB962C8B-B14F-4D97-AF65-F5344CB8AC3E}">
        <p14:creationId xmlns:p14="http://schemas.microsoft.com/office/powerpoint/2010/main" val="24716149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25" y="5130676"/>
            <a:ext cx="3043089" cy="4057452"/>
          </a:xfrm>
          <a:prstGeom prst="rect">
            <a:avLst/>
          </a:prstGeom>
          <a:scene3d>
            <a:camera prst="orthographicFront">
              <a:rot lat="540000" lon="5400000" rev="0"/>
            </a:camera>
            <a:lightRig rig="threePt" dir="t"/>
          </a:scene3d>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4" name="Rectangle 13"/>
          <p:cNvSpPr/>
          <p:nvPr/>
        </p:nvSpPr>
        <p:spPr>
          <a:xfrm>
            <a:off x="6707265"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5" name="Rectangle 14"/>
          <p:cNvSpPr/>
          <p:nvPr/>
        </p:nvSpPr>
        <p:spPr>
          <a:xfrm>
            <a:off x="1" y="0"/>
            <a:ext cx="670917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7" name="Rectangle 16"/>
          <p:cNvSpPr/>
          <p:nvPr/>
        </p:nvSpPr>
        <p:spPr>
          <a:xfrm>
            <a:off x="4050368" y="1818309"/>
            <a:ext cx="2874435" cy="2142994"/>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756295" y="3402484"/>
            <a:ext cx="2605472" cy="3456384"/>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4050368" y="6081488"/>
            <a:ext cx="2874435" cy="2155827"/>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21"/>
          <p:cNvSpPr/>
          <p:nvPr/>
        </p:nvSpPr>
        <p:spPr>
          <a:xfrm>
            <a:off x="3939413" y="4523604"/>
            <a:ext cx="3096344" cy="1214144"/>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TURKTELEKOM ALTYAPI ÇALIŞMALARI</a:t>
            </a:r>
          </a:p>
        </p:txBody>
      </p:sp>
      <p:sp>
        <p:nvSpPr>
          <p:cNvPr id="16" name="Text Box 2"/>
          <p:cNvSpPr txBox="1">
            <a:spLocks noChangeArrowheads="1"/>
          </p:cNvSpPr>
          <p:nvPr/>
        </p:nvSpPr>
        <p:spPr bwMode="auto">
          <a:xfrm>
            <a:off x="718676" y="954212"/>
            <a:ext cx="3814445"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latin typeface="Calibri"/>
                <a:ea typeface="Calibri"/>
                <a:cs typeface="Times New Roman"/>
              </a:rPr>
              <a:t>TURK TELEKOM</a:t>
            </a:r>
            <a:endParaRPr lang="tr-TR" sz="1100" dirty="0">
              <a:effectLst/>
              <a:latin typeface="Calibri"/>
              <a:ea typeface="Calibri"/>
              <a:cs typeface="Times New Roman"/>
            </a:endParaRPr>
          </a:p>
        </p:txBody>
      </p:sp>
      <p:pic>
        <p:nvPicPr>
          <p:cNvPr id="20" name="Picture 2" descr="C:\Users\BELGELER\Desktop\SDC101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0368" y="1817212"/>
            <a:ext cx="2874435" cy="215641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BELGELER\Desktop\2008-05-28-0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0368" y="6081489"/>
            <a:ext cx="2874435" cy="215582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
          <p:cNvSpPr txBox="1">
            <a:spLocks noChangeArrowheads="1"/>
          </p:cNvSpPr>
          <p:nvPr/>
        </p:nvSpPr>
        <p:spPr bwMode="auto">
          <a:xfrm>
            <a:off x="745113" y="1500312"/>
            <a:ext cx="5964058" cy="1389494"/>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ISTANBUL ANADOLU YAKASI TELEKOMUNİKASYON YERALTI VE ŞEBEKE İŞLEMİ</a:t>
            </a:r>
          </a:p>
          <a:p>
            <a:pPr>
              <a:lnSpc>
                <a:spcPct val="115000"/>
              </a:lnSpc>
              <a:spcAft>
                <a:spcPts val="1000"/>
              </a:spcAft>
            </a:pPr>
            <a:r>
              <a:rPr lang="tr-TR" sz="1200" dirty="0" smtClean="0">
                <a:solidFill>
                  <a:srgbClr val="7F7F7F"/>
                </a:solidFill>
                <a:latin typeface="Calibri"/>
                <a:ea typeface="Calibri"/>
                <a:cs typeface="Times New Roman"/>
              </a:rPr>
              <a:t>ISTANBUL ANATOLIAN SIDE TELECOMMUNICATION</a:t>
            </a:r>
            <a:br>
              <a:rPr lang="tr-TR" sz="1200" dirty="0" smtClean="0">
                <a:solidFill>
                  <a:srgbClr val="7F7F7F"/>
                </a:solidFill>
                <a:latin typeface="Calibri"/>
                <a:ea typeface="Calibri"/>
                <a:cs typeface="Times New Roman"/>
              </a:rPr>
            </a:br>
            <a:r>
              <a:rPr lang="tr-TR" sz="1200" dirty="0" smtClean="0">
                <a:solidFill>
                  <a:srgbClr val="7F7F7F"/>
                </a:solidFill>
                <a:latin typeface="Calibri"/>
                <a:ea typeface="Calibri"/>
                <a:cs typeface="Times New Roman"/>
              </a:rPr>
              <a:t>AND INFRASTRUCTURE APPLICATION</a:t>
            </a:r>
            <a:endParaRPr lang="tr-TR" sz="1200" dirty="0" smtClean="0">
              <a:solidFill>
                <a:srgbClr val="7F7F7F"/>
              </a:solidFill>
              <a:effectLst/>
              <a:latin typeface="Calibri"/>
              <a:ea typeface="Calibri"/>
              <a:cs typeface="Times New Roman"/>
            </a:endParaRPr>
          </a:p>
          <a:p>
            <a:pPr>
              <a:lnSpc>
                <a:spcPct val="115000"/>
              </a:lnSpc>
              <a:spcAft>
                <a:spcPts val="1000"/>
              </a:spcAft>
            </a:pPr>
            <a:endParaRPr lang="tr-TR" sz="1100" dirty="0">
              <a:effectLst/>
              <a:latin typeface="Calibri"/>
              <a:ea typeface="Calibri"/>
              <a:cs typeface="Times New Roman"/>
            </a:endParaRPr>
          </a:p>
        </p:txBody>
      </p:sp>
      <p:pic>
        <p:nvPicPr>
          <p:cNvPr id="1026" name="Picture 2" descr="C:\Users\BELGELER\Desktop\Ekran Alıntısı.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514" y="3402484"/>
            <a:ext cx="2565034" cy="343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279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98410"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12290" name="Picture 2" descr="C:\Users\BELGELER\Desktop\katalog evrakları_31.08.2012\iş deneyim belgeleri_proje_fotoları\turk_telekom\1737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559" y="1132247"/>
            <a:ext cx="5786424" cy="76962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60351" y="1132247"/>
            <a:ext cx="5544616" cy="7454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248853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75348"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13314" name="Picture 2" descr="C:\Users\BELGELER\Desktop\katalog evrakları_31.08.2012\iş deneyim belgeleri_proje_fotoları\turk_telekom\1738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4710" y="1132247"/>
            <a:ext cx="5786424" cy="76708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4367" y="1132247"/>
            <a:ext cx="5472608" cy="77987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814096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5" y="8931030"/>
            <a:ext cx="7575348"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15362" name="Picture 2" descr="C:\Users\BELGELER\Desktop\katalog evrakları_31.08.2012\iş deneyim belgeleri_proje_fotoları\turk_telekom\1808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343" y="1275842"/>
            <a:ext cx="5832647" cy="74888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8343" y="1242244"/>
            <a:ext cx="5760640" cy="75224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277902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25" y="5130676"/>
            <a:ext cx="3043089" cy="4057452"/>
          </a:xfrm>
          <a:prstGeom prst="rect">
            <a:avLst/>
          </a:prstGeom>
          <a:scene3d>
            <a:camera prst="orthographicFront">
              <a:rot lat="540000" lon="5400000" rev="0"/>
            </a:camera>
            <a:lightRig rig="threePt" dir="t"/>
          </a:scene3d>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31081" y="8875393"/>
            <a:ext cx="7598410"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4" name="Rectangle 13"/>
          <p:cNvSpPr/>
          <p:nvPr/>
        </p:nvSpPr>
        <p:spPr>
          <a:xfrm>
            <a:off x="6707265" y="-4445"/>
            <a:ext cx="892810" cy="609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5" name="Rectangle 14"/>
          <p:cNvSpPr/>
          <p:nvPr/>
        </p:nvSpPr>
        <p:spPr>
          <a:xfrm>
            <a:off x="1" y="0"/>
            <a:ext cx="670917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7" name="Rectangle 16"/>
          <p:cNvSpPr/>
          <p:nvPr/>
        </p:nvSpPr>
        <p:spPr>
          <a:xfrm>
            <a:off x="4050368" y="1818309"/>
            <a:ext cx="2874435" cy="2142994"/>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756295" y="3402484"/>
            <a:ext cx="2605472" cy="3456384"/>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Rectangle 18"/>
          <p:cNvSpPr/>
          <p:nvPr/>
        </p:nvSpPr>
        <p:spPr>
          <a:xfrm>
            <a:off x="4050368" y="6081488"/>
            <a:ext cx="2874435" cy="2155827"/>
          </a:xfrm>
          <a:prstGeom prst="rect">
            <a:avLst/>
          </a:prstGeom>
          <a:noFill/>
          <a:ln>
            <a:solidFill>
              <a:schemeClr val="tx1"/>
            </a:solidFill>
          </a:ln>
          <a:effectLst>
            <a:outerShdw blurRad="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Rectangle 21"/>
          <p:cNvSpPr/>
          <p:nvPr/>
        </p:nvSpPr>
        <p:spPr>
          <a:xfrm>
            <a:off x="3939413" y="4523604"/>
            <a:ext cx="3096344" cy="1214144"/>
          </a:xfrm>
          <a:prstGeom prst="rect">
            <a:avLst/>
          </a:prstGeom>
          <a:solidFill>
            <a:schemeClr val="bg1">
              <a:lumMod val="65000"/>
              <a:alpha val="30000"/>
            </a:schemeClr>
          </a:solidFill>
          <a:ln w="57150">
            <a:solidFill>
              <a:schemeClr val="tx1"/>
            </a:solidFill>
          </a:ln>
          <a:effectLst>
            <a:outerShdw dist="107950" dir="27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50000"/>
              </a:spcBef>
            </a:pPr>
            <a:r>
              <a:rPr lang="tr-TR" b="1" i="1" dirty="0" smtClean="0">
                <a:solidFill>
                  <a:schemeClr val="tx1"/>
                </a:solidFill>
                <a:latin typeface="Times New Roman" pitchFamily="18" charset="0"/>
              </a:rPr>
              <a:t>SUPERONLINE FIBER-OPTIK KABLO DÖŞEME ÇALIŞMASI</a:t>
            </a:r>
          </a:p>
        </p:txBody>
      </p:sp>
      <p:sp>
        <p:nvSpPr>
          <p:cNvPr id="16" name="Text Box 2"/>
          <p:cNvSpPr txBox="1">
            <a:spLocks noChangeArrowheads="1"/>
          </p:cNvSpPr>
          <p:nvPr/>
        </p:nvSpPr>
        <p:spPr bwMode="auto">
          <a:xfrm>
            <a:off x="718676" y="954212"/>
            <a:ext cx="4934163"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latin typeface="Calibri"/>
                <a:ea typeface="Calibri"/>
                <a:cs typeface="Times New Roman"/>
              </a:rPr>
              <a:t>TELLCOM - SUPERONLINE</a:t>
            </a:r>
            <a:endParaRPr lang="tr-TR" sz="1100" dirty="0">
              <a:effectLst/>
              <a:latin typeface="Calibri"/>
              <a:ea typeface="Calibri"/>
              <a:cs typeface="Times New Roman"/>
            </a:endParaRPr>
          </a:p>
        </p:txBody>
      </p:sp>
      <p:pic>
        <p:nvPicPr>
          <p:cNvPr id="10243" name="Picture 3" descr="C:\Users\BELGELER\Desktop\28_07_09_imalat_foto\SDC101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294" y="3402484"/>
            <a:ext cx="2592991"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BELGELER\Desktop\29_07_09_imalat_foto\SDC101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0368" y="1818310"/>
            <a:ext cx="2874435" cy="214299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BELGELER\Desktop\WW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0368" y="6095255"/>
            <a:ext cx="2874435" cy="21420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BELGELER\Desktop\SDC101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293" y="3402483"/>
            <a:ext cx="2599293" cy="3464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1043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25" y="5130676"/>
            <a:ext cx="3043089" cy="4057452"/>
          </a:xfrm>
          <a:prstGeom prst="rect">
            <a:avLst/>
          </a:prstGeom>
          <a:scene3d>
            <a:camera prst="orthographicFront">
              <a:rot lat="540000" lon="5400000" rev="0"/>
            </a:camera>
            <a:lightRig rig="threePt" dir="t"/>
          </a:scene3d>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1665" y="8875394"/>
            <a:ext cx="7598410"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4" name="Rectangle 13"/>
          <p:cNvSpPr/>
          <p:nvPr/>
        </p:nvSpPr>
        <p:spPr>
          <a:xfrm>
            <a:off x="6707265" y="-4445"/>
            <a:ext cx="892810" cy="609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5" name="Rectangle 14"/>
          <p:cNvSpPr/>
          <p:nvPr/>
        </p:nvSpPr>
        <p:spPr>
          <a:xfrm>
            <a:off x="1" y="0"/>
            <a:ext cx="670917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6" name="Text Box 2"/>
          <p:cNvSpPr txBox="1">
            <a:spLocks noChangeArrowheads="1"/>
          </p:cNvSpPr>
          <p:nvPr/>
        </p:nvSpPr>
        <p:spPr bwMode="auto">
          <a:xfrm>
            <a:off x="718676" y="954212"/>
            <a:ext cx="5988589"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latin typeface="Calibri"/>
                <a:ea typeface="Calibri"/>
                <a:cs typeface="Times New Roman"/>
              </a:rPr>
              <a:t>DENİZDEFNE ALTYAPI PROGRAMI</a:t>
            </a:r>
          </a:p>
          <a:p>
            <a:pPr>
              <a:lnSpc>
                <a:spcPct val="115000"/>
              </a:lnSpc>
              <a:spcAft>
                <a:spcPts val="1000"/>
              </a:spcAft>
            </a:pPr>
            <a:endParaRPr lang="tr-TR" sz="1100" dirty="0">
              <a:effectLst/>
              <a:latin typeface="Calibri"/>
              <a:ea typeface="Calibri"/>
              <a:cs typeface="Times New Roman"/>
            </a:endParaRPr>
          </a:p>
        </p:txBody>
      </p:sp>
      <p:sp>
        <p:nvSpPr>
          <p:cNvPr id="20" name="Text Box 2"/>
          <p:cNvSpPr txBox="1">
            <a:spLocks noChangeArrowheads="1"/>
          </p:cNvSpPr>
          <p:nvPr/>
        </p:nvSpPr>
        <p:spPr bwMode="auto">
          <a:xfrm>
            <a:off x="745113" y="1500312"/>
            <a:ext cx="5964058" cy="69474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DENİZDEFNE ALTYAPI PROGRAMI</a:t>
            </a:r>
          </a:p>
          <a:p>
            <a:pPr>
              <a:lnSpc>
                <a:spcPct val="115000"/>
              </a:lnSpc>
              <a:spcAft>
                <a:spcPts val="1000"/>
              </a:spcAft>
            </a:pPr>
            <a:r>
              <a:rPr lang="tr-TR" sz="1200" dirty="0" smtClean="0">
                <a:solidFill>
                  <a:srgbClr val="7F7F7F"/>
                </a:solidFill>
                <a:latin typeface="Calibri"/>
                <a:ea typeface="Calibri"/>
                <a:cs typeface="Times New Roman"/>
              </a:rPr>
              <a:t>DENIZDEFNE INFRASTRUCTURE SOFTWARE</a:t>
            </a:r>
            <a:endParaRPr lang="tr-TR" sz="1200" dirty="0" smtClean="0">
              <a:solidFill>
                <a:srgbClr val="7F7F7F"/>
              </a:solidFill>
              <a:effectLst/>
              <a:latin typeface="Calibri"/>
              <a:ea typeface="Calibri"/>
              <a:cs typeface="Times New Roman"/>
            </a:endParaRPr>
          </a:p>
          <a:p>
            <a:pPr>
              <a:lnSpc>
                <a:spcPct val="115000"/>
              </a:lnSpc>
              <a:spcAft>
                <a:spcPts val="1000"/>
              </a:spcAft>
            </a:pPr>
            <a:endParaRPr lang="tr-TR" sz="1100" dirty="0">
              <a:effectLst/>
              <a:latin typeface="Calibri"/>
              <a:ea typeface="Calibri"/>
              <a:cs typeface="Times New Roman"/>
            </a:endParaRPr>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350" y="6858868"/>
            <a:ext cx="5762625" cy="208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946544" y="2195059"/>
            <a:ext cx="5930431" cy="6555641"/>
          </a:xfrm>
          <a:prstGeom prst="rect">
            <a:avLst/>
          </a:prstGeom>
          <a:noFill/>
        </p:spPr>
        <p:txBody>
          <a:bodyPr wrap="square" rtlCol="0">
            <a:spAutoFit/>
          </a:bodyPr>
          <a:lstStyle/>
          <a:p>
            <a:pPr algn="just"/>
            <a:r>
              <a:rPr lang="tr-TR" sz="1400" b="1" dirty="0">
                <a:solidFill>
                  <a:srgbClr val="7F7F7F"/>
                </a:solidFill>
                <a:latin typeface="Calibri"/>
                <a:ea typeface="Calibri"/>
                <a:cs typeface="Times New Roman"/>
              </a:rPr>
              <a:t>Bilgi teknoloji çağının yaşandığı bu yüzyılda ulaşım, iletişim ve dolayısıyla telekomünikasyonun önemi ve kullanımı arttığından yapılan tüm çalışmaları- imalatları sayısal ortama indirgemek bir ihtiyaç halini almıştır. Amacımız; altyapı sistemlerinde  sayısal ve sözel bilgilerinin ilişkilendirilmesi; mülkiyet durumlarının  belirlenmesi, GIS (Coğrafi Bilgi Sistemi ) ile ilişkilendirilmiş veri tabanları ve uygulama yazılımları ile veri toplama, analiz, bilgi sunma ve raporlama, sistemin sürekli güncellenen bir projeye dönüşmesi, ve temel olarak karar ve denetim mekanizmalarının daha hızlı ve daha doğru işlemesi için, veri toplama, bilgi sunma ve hizmet üretmede tam koordinasyonun sağlanmasıdır</a:t>
            </a:r>
            <a:r>
              <a:rPr lang="tr-TR" sz="1400" b="1" dirty="0" smtClean="0">
                <a:solidFill>
                  <a:srgbClr val="7F7F7F"/>
                </a:solidFill>
                <a:latin typeface="Calibri"/>
                <a:ea typeface="Calibri"/>
                <a:cs typeface="Times New Roman"/>
              </a:rPr>
              <a:t>.</a:t>
            </a:r>
          </a:p>
          <a:p>
            <a:pPr algn="just"/>
            <a:endParaRPr lang="tr-TR" sz="1400" dirty="0">
              <a:solidFill>
                <a:srgbClr val="7F7F7F"/>
              </a:solidFill>
              <a:latin typeface="Calibri"/>
              <a:ea typeface="Calibri"/>
              <a:cs typeface="Times New Roman"/>
            </a:endParaRPr>
          </a:p>
          <a:p>
            <a:pPr algn="just"/>
            <a:r>
              <a:rPr lang="tr-TR" sz="1400" dirty="0">
                <a:solidFill>
                  <a:srgbClr val="7F7F7F"/>
                </a:solidFill>
                <a:ea typeface="Calibri"/>
                <a:cs typeface="Times New Roman"/>
              </a:rPr>
              <a:t>Transportation, communication  therefore importance  and useage of telecommunication are increasing expeditiously thats why all of the applications need to transfer soft stages.</a:t>
            </a:r>
          </a:p>
          <a:p>
            <a:pPr algn="just"/>
            <a:r>
              <a:rPr lang="tr-TR" sz="1400" dirty="0">
                <a:solidFill>
                  <a:srgbClr val="7F7F7F"/>
                </a:solidFill>
                <a:ea typeface="Calibri"/>
                <a:cs typeface="Times New Roman"/>
              </a:rPr>
              <a:t>Our aim; to associate numerical informations with verbal informations at infrastructure systems , to determine ownership conditions, to combine information, to analyze, to present informations, to prepare reports, to prepare continious updatable system, with datebase which was associated with GIS(geographical information systems) and application softwares .And  basicly to execute determination and inspection mechanism properly , to combine informations, to present informations, to prepare  good service , denizdefne infrastructure software provides excellent coordination.</a:t>
            </a:r>
          </a:p>
          <a:p>
            <a:pPr algn="just"/>
            <a:endParaRPr lang="tr-TR" sz="1400" dirty="0" smtClean="0">
              <a:solidFill>
                <a:srgbClr val="7F7F7F"/>
              </a:solidFill>
              <a:latin typeface="Calibri"/>
              <a:ea typeface="Calibri"/>
              <a:cs typeface="Times New Roman"/>
            </a:endParaRPr>
          </a:p>
          <a:p>
            <a:pPr algn="just"/>
            <a:endParaRPr lang="tr-TR" sz="1400" dirty="0">
              <a:solidFill>
                <a:srgbClr val="7F7F7F"/>
              </a:solidFill>
              <a:latin typeface="Calibri"/>
              <a:ea typeface="Calibri"/>
              <a:cs typeface="Times New Roman"/>
            </a:endParaRPr>
          </a:p>
          <a:p>
            <a:pPr algn="just"/>
            <a:endParaRPr lang="tr-TR" sz="1400" dirty="0" smtClean="0">
              <a:solidFill>
                <a:srgbClr val="7F7F7F"/>
              </a:solidFill>
              <a:latin typeface="Calibri"/>
              <a:ea typeface="Calibri"/>
              <a:cs typeface="Times New Roman"/>
            </a:endParaRPr>
          </a:p>
          <a:p>
            <a:pPr algn="just"/>
            <a:endParaRPr lang="tr-TR" sz="1400" dirty="0">
              <a:solidFill>
                <a:srgbClr val="7F7F7F"/>
              </a:solidFill>
              <a:latin typeface="Calibri"/>
              <a:ea typeface="Calibri"/>
              <a:cs typeface="Times New Roman"/>
            </a:endParaRPr>
          </a:p>
          <a:p>
            <a:pPr algn="just"/>
            <a:endParaRPr lang="tr-TR" sz="1400" dirty="0" smtClean="0">
              <a:solidFill>
                <a:srgbClr val="7F7F7F"/>
              </a:solidFill>
              <a:latin typeface="Calibri"/>
              <a:ea typeface="Calibri"/>
              <a:cs typeface="Times New Roman"/>
            </a:endParaRPr>
          </a:p>
          <a:p>
            <a:pPr algn="just"/>
            <a:endParaRPr lang="tr-TR" sz="1400" dirty="0">
              <a:solidFill>
                <a:srgbClr val="7F7F7F"/>
              </a:solidFill>
              <a:latin typeface="Calibri"/>
              <a:ea typeface="Calibri"/>
              <a:cs typeface="Times New Roman"/>
            </a:endParaRPr>
          </a:p>
          <a:p>
            <a:pPr algn="just"/>
            <a:endParaRPr lang="tr-TR" sz="1400" dirty="0" smtClean="0">
              <a:solidFill>
                <a:srgbClr val="7F7F7F"/>
              </a:solidFill>
              <a:latin typeface="Calibri"/>
              <a:ea typeface="Calibri"/>
              <a:cs typeface="Times New Roman"/>
            </a:endParaRPr>
          </a:p>
          <a:p>
            <a:pPr algn="just"/>
            <a:endParaRPr lang="tr-TR" sz="1400" dirty="0">
              <a:solidFill>
                <a:srgbClr val="7F7F7F"/>
              </a:solidFill>
              <a:latin typeface="Calibri"/>
              <a:ea typeface="Calibri"/>
              <a:cs typeface="Times New Roman"/>
            </a:endParaRPr>
          </a:p>
        </p:txBody>
      </p:sp>
    </p:spTree>
    <p:extLst>
      <p:ext uri="{BB962C8B-B14F-4D97-AF65-F5344CB8AC3E}">
        <p14:creationId xmlns:p14="http://schemas.microsoft.com/office/powerpoint/2010/main" val="6534666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25" y="5130676"/>
            <a:ext cx="3043089" cy="4057452"/>
          </a:xfrm>
          <a:prstGeom prst="rect">
            <a:avLst/>
          </a:prstGeom>
          <a:scene3d>
            <a:camera prst="orthographicFront">
              <a:rot lat="540000" lon="5400000" rev="0"/>
            </a:camera>
            <a:lightRig rig="threePt" dir="t"/>
          </a:scene3d>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1665" y="8875394"/>
            <a:ext cx="7559598"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4" name="Rectangle 13"/>
          <p:cNvSpPr/>
          <p:nvPr/>
        </p:nvSpPr>
        <p:spPr>
          <a:xfrm>
            <a:off x="6707265" y="-4445"/>
            <a:ext cx="892810" cy="609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5" name="Rectangle 14"/>
          <p:cNvSpPr/>
          <p:nvPr/>
        </p:nvSpPr>
        <p:spPr>
          <a:xfrm>
            <a:off x="1" y="0"/>
            <a:ext cx="670917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6" name="Text Box 2"/>
          <p:cNvSpPr txBox="1">
            <a:spLocks noChangeArrowheads="1"/>
          </p:cNvSpPr>
          <p:nvPr/>
        </p:nvSpPr>
        <p:spPr bwMode="auto">
          <a:xfrm>
            <a:off x="718676" y="954212"/>
            <a:ext cx="5988589" cy="5461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800" dirty="0" smtClean="0">
                <a:solidFill>
                  <a:srgbClr val="7F7F7F"/>
                </a:solidFill>
                <a:latin typeface="Calibri"/>
                <a:ea typeface="Calibri"/>
                <a:cs typeface="Times New Roman"/>
              </a:rPr>
              <a:t>DENİZDEFNE ALTYAPI PROGRAMI</a:t>
            </a:r>
          </a:p>
          <a:p>
            <a:pPr>
              <a:lnSpc>
                <a:spcPct val="115000"/>
              </a:lnSpc>
              <a:spcAft>
                <a:spcPts val="1000"/>
              </a:spcAft>
            </a:pPr>
            <a:endParaRPr lang="tr-TR" sz="1100" dirty="0">
              <a:effectLst/>
              <a:latin typeface="Calibri"/>
              <a:ea typeface="Calibri"/>
              <a:cs typeface="Times New Roman"/>
            </a:endParaRPr>
          </a:p>
        </p:txBody>
      </p:sp>
      <p:sp>
        <p:nvSpPr>
          <p:cNvPr id="20" name="Text Box 2"/>
          <p:cNvSpPr txBox="1">
            <a:spLocks noChangeArrowheads="1"/>
          </p:cNvSpPr>
          <p:nvPr/>
        </p:nvSpPr>
        <p:spPr bwMode="auto">
          <a:xfrm>
            <a:off x="745113" y="1500312"/>
            <a:ext cx="5964058" cy="69474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1200" b="1" dirty="0" smtClean="0">
                <a:solidFill>
                  <a:srgbClr val="7F7F7F"/>
                </a:solidFill>
                <a:latin typeface="Calibri"/>
                <a:ea typeface="Calibri"/>
                <a:cs typeface="Times New Roman"/>
              </a:rPr>
              <a:t>DENİZDEFNE ALTYAPI PROGRAMI</a:t>
            </a:r>
          </a:p>
          <a:p>
            <a:pPr>
              <a:lnSpc>
                <a:spcPct val="115000"/>
              </a:lnSpc>
              <a:spcAft>
                <a:spcPts val="1000"/>
              </a:spcAft>
            </a:pPr>
            <a:r>
              <a:rPr lang="tr-TR" sz="1200" dirty="0" smtClean="0">
                <a:solidFill>
                  <a:srgbClr val="7F7F7F"/>
                </a:solidFill>
                <a:latin typeface="Calibri"/>
                <a:ea typeface="Calibri"/>
                <a:cs typeface="Times New Roman"/>
              </a:rPr>
              <a:t>DENIZDEFNE INFRASTRUCTURE SOFTWARE</a:t>
            </a:r>
            <a:endParaRPr lang="tr-TR" sz="1200" dirty="0" smtClean="0">
              <a:solidFill>
                <a:srgbClr val="7F7F7F"/>
              </a:solidFill>
              <a:effectLst/>
              <a:latin typeface="Calibri"/>
              <a:ea typeface="Calibri"/>
              <a:cs typeface="Times New Roman"/>
            </a:endParaRPr>
          </a:p>
          <a:p>
            <a:pPr>
              <a:lnSpc>
                <a:spcPct val="115000"/>
              </a:lnSpc>
              <a:spcAft>
                <a:spcPts val="1000"/>
              </a:spcAft>
            </a:pPr>
            <a:endParaRPr lang="tr-TR" sz="1100" dirty="0">
              <a:effectLst/>
              <a:latin typeface="Calibri"/>
              <a:ea typeface="Calibri"/>
              <a:cs typeface="Times New Roman"/>
            </a:endParaRPr>
          </a:p>
        </p:txBody>
      </p:sp>
      <p:sp>
        <p:nvSpPr>
          <p:cNvPr id="2" name="TextBox 1"/>
          <p:cNvSpPr txBox="1"/>
          <p:nvPr/>
        </p:nvSpPr>
        <p:spPr>
          <a:xfrm>
            <a:off x="897393" y="2236756"/>
            <a:ext cx="5806954" cy="6986528"/>
          </a:xfrm>
          <a:prstGeom prst="rect">
            <a:avLst/>
          </a:prstGeom>
          <a:noFill/>
        </p:spPr>
        <p:txBody>
          <a:bodyPr wrap="square" rtlCol="0">
            <a:spAutoFit/>
          </a:bodyPr>
          <a:lstStyle/>
          <a:p>
            <a:pPr lvl="0"/>
            <a:endParaRPr lang="tr-TR" sz="1400" b="1" dirty="0" smtClean="0">
              <a:solidFill>
                <a:srgbClr val="7F7F7F"/>
              </a:solidFill>
              <a:latin typeface="Calibri"/>
              <a:ea typeface="Calibri"/>
              <a:cs typeface="Times New Roman"/>
            </a:endParaRPr>
          </a:p>
          <a:p>
            <a:pPr lvl="0"/>
            <a:endParaRPr lang="tr-TR" sz="1400" b="1" dirty="0">
              <a:solidFill>
                <a:srgbClr val="7F7F7F"/>
              </a:solidFill>
              <a:latin typeface="Calibri"/>
              <a:ea typeface="Calibri"/>
              <a:cs typeface="Times New Roman"/>
            </a:endParaRPr>
          </a:p>
          <a:p>
            <a:pPr lvl="0"/>
            <a:endParaRPr lang="tr-TR" sz="1400" b="1" dirty="0" smtClean="0">
              <a:solidFill>
                <a:srgbClr val="7F7F7F"/>
              </a:solidFill>
              <a:latin typeface="Calibri"/>
              <a:ea typeface="Calibri"/>
              <a:cs typeface="Times New Roman"/>
            </a:endParaRPr>
          </a:p>
          <a:p>
            <a:pPr lvl="0"/>
            <a:r>
              <a:rPr lang="tr-TR" sz="1400" b="1" dirty="0" smtClean="0">
                <a:solidFill>
                  <a:srgbClr val="7F7F7F"/>
                </a:solidFill>
                <a:latin typeface="Calibri"/>
                <a:ea typeface="Calibri"/>
                <a:cs typeface="Times New Roman"/>
              </a:rPr>
              <a:t>Her </a:t>
            </a:r>
            <a:r>
              <a:rPr lang="tr-TR" sz="1400" b="1" dirty="0">
                <a:solidFill>
                  <a:srgbClr val="7F7F7F"/>
                </a:solidFill>
                <a:latin typeface="Calibri"/>
                <a:ea typeface="Calibri"/>
                <a:cs typeface="Times New Roman"/>
              </a:rPr>
              <a:t>türlü altyapı işi için,</a:t>
            </a:r>
          </a:p>
          <a:p>
            <a:pPr lvl="0"/>
            <a:r>
              <a:rPr lang="tr-TR" sz="1400" b="1" dirty="0">
                <a:solidFill>
                  <a:srgbClr val="7F7F7F"/>
                </a:solidFill>
                <a:latin typeface="Calibri"/>
                <a:ea typeface="Calibri"/>
                <a:cs typeface="Times New Roman"/>
              </a:rPr>
              <a:t>Microstation programının gelişmiş özelliklerini kullanarak,</a:t>
            </a:r>
          </a:p>
          <a:p>
            <a:pPr lvl="0"/>
            <a:r>
              <a:rPr lang="tr-TR" sz="1400" b="1" dirty="0">
                <a:solidFill>
                  <a:srgbClr val="7F7F7F"/>
                </a:solidFill>
                <a:latin typeface="Calibri"/>
                <a:ea typeface="Calibri"/>
                <a:cs typeface="Times New Roman"/>
              </a:rPr>
              <a:t>Nesnelere istenilen her türlü bilginin </a:t>
            </a:r>
          </a:p>
          <a:p>
            <a:pPr lvl="1"/>
            <a:r>
              <a:rPr lang="tr-TR" sz="1400" b="1" dirty="0">
                <a:solidFill>
                  <a:srgbClr val="7F7F7F"/>
                </a:solidFill>
                <a:latin typeface="Calibri"/>
                <a:ea typeface="Calibri"/>
                <a:cs typeface="Times New Roman"/>
              </a:rPr>
              <a:t>Eklenmesi,</a:t>
            </a:r>
          </a:p>
          <a:p>
            <a:pPr lvl="1"/>
            <a:r>
              <a:rPr lang="tr-TR" sz="1400" b="1" dirty="0">
                <a:solidFill>
                  <a:srgbClr val="7F7F7F"/>
                </a:solidFill>
                <a:latin typeface="Calibri"/>
                <a:ea typeface="Calibri"/>
                <a:cs typeface="Times New Roman"/>
              </a:rPr>
              <a:t>Sorgulanması,</a:t>
            </a:r>
          </a:p>
          <a:p>
            <a:pPr lvl="1"/>
            <a:r>
              <a:rPr lang="tr-TR" sz="1400" b="1" dirty="0">
                <a:solidFill>
                  <a:srgbClr val="7F7F7F"/>
                </a:solidFill>
                <a:latin typeface="Calibri"/>
                <a:ea typeface="Calibri"/>
                <a:cs typeface="Times New Roman"/>
              </a:rPr>
              <a:t>Raporlanması, </a:t>
            </a:r>
          </a:p>
          <a:p>
            <a:pPr lvl="1"/>
            <a:r>
              <a:rPr lang="tr-TR" sz="1400" b="1" dirty="0">
                <a:solidFill>
                  <a:srgbClr val="7F7F7F"/>
                </a:solidFill>
                <a:latin typeface="Calibri"/>
                <a:ea typeface="Calibri"/>
                <a:cs typeface="Times New Roman"/>
              </a:rPr>
              <a:t>Google Earth programına aktarılması,</a:t>
            </a:r>
          </a:p>
          <a:p>
            <a:r>
              <a:rPr lang="tr-TR" sz="1400" b="1" dirty="0">
                <a:solidFill>
                  <a:srgbClr val="7F7F7F"/>
                </a:solidFill>
                <a:latin typeface="Calibri"/>
                <a:ea typeface="Calibri"/>
                <a:cs typeface="Times New Roman"/>
              </a:rPr>
              <a:t> </a:t>
            </a:r>
            <a:r>
              <a:rPr lang="tr-TR" sz="1400" b="1" dirty="0" smtClean="0">
                <a:solidFill>
                  <a:srgbClr val="7F7F7F"/>
                </a:solidFill>
                <a:latin typeface="Calibri"/>
                <a:ea typeface="Calibri"/>
                <a:cs typeface="Times New Roman"/>
              </a:rPr>
              <a:t>ve </a:t>
            </a:r>
            <a:r>
              <a:rPr lang="tr-TR" sz="1400" b="1" dirty="0">
                <a:solidFill>
                  <a:srgbClr val="7F7F7F"/>
                </a:solidFill>
                <a:latin typeface="Calibri"/>
                <a:ea typeface="Calibri"/>
                <a:cs typeface="Times New Roman"/>
              </a:rPr>
              <a:t>daha pek çok işlemin kolaylıkla yapılabilmesi için Deniz Defne Altyapı Programı kullanıma sunulmuştur</a:t>
            </a:r>
            <a:r>
              <a:rPr lang="tr-TR" sz="1400" b="1" dirty="0" smtClean="0">
                <a:solidFill>
                  <a:srgbClr val="7F7F7F"/>
                </a:solidFill>
                <a:latin typeface="Calibri"/>
                <a:ea typeface="Calibri"/>
                <a:cs typeface="Times New Roman"/>
              </a:rPr>
              <a:t>.</a:t>
            </a:r>
          </a:p>
          <a:p>
            <a:endParaRPr lang="tr-TR" sz="1400" dirty="0" smtClean="0">
              <a:solidFill>
                <a:srgbClr val="7F7F7F"/>
              </a:solidFill>
              <a:latin typeface="Calibri"/>
              <a:ea typeface="Calibri"/>
              <a:cs typeface="Times New Roman"/>
            </a:endParaRPr>
          </a:p>
          <a:p>
            <a:endParaRPr lang="tr-TR" sz="1400" dirty="0" smtClean="0">
              <a:solidFill>
                <a:srgbClr val="7F7F7F"/>
              </a:solidFill>
              <a:latin typeface="Calibri"/>
              <a:ea typeface="Calibri"/>
              <a:cs typeface="Times New Roman"/>
            </a:endParaRPr>
          </a:p>
          <a:p>
            <a:endParaRPr lang="tr-TR" sz="1400" dirty="0">
              <a:solidFill>
                <a:srgbClr val="7F7F7F"/>
              </a:solidFill>
              <a:latin typeface="Calibri"/>
              <a:ea typeface="Calibri"/>
              <a:cs typeface="Times New Roman"/>
            </a:endParaRPr>
          </a:p>
          <a:p>
            <a:endParaRPr lang="tr-TR" sz="1400" dirty="0" smtClean="0">
              <a:solidFill>
                <a:srgbClr val="7F7F7F"/>
              </a:solidFill>
              <a:latin typeface="Calibri"/>
              <a:ea typeface="Calibri"/>
              <a:cs typeface="Times New Roman"/>
            </a:endParaRPr>
          </a:p>
          <a:p>
            <a:r>
              <a:rPr lang="tr-TR" sz="1400" dirty="0" err="1" smtClean="0">
                <a:solidFill>
                  <a:srgbClr val="7F7F7F"/>
                </a:solidFill>
                <a:latin typeface="Calibri"/>
                <a:ea typeface="Calibri"/>
                <a:cs typeface="Times New Roman"/>
              </a:rPr>
              <a:t>Available</a:t>
            </a:r>
            <a:r>
              <a:rPr lang="tr-TR" sz="1400" dirty="0" smtClean="0">
                <a:solidFill>
                  <a:srgbClr val="7F7F7F"/>
                </a:solidFill>
                <a:latin typeface="Calibri"/>
                <a:ea typeface="Calibri"/>
                <a:cs typeface="Times New Roman"/>
              </a:rPr>
              <a:t> for every infrastructure projects</a:t>
            </a:r>
          </a:p>
          <a:p>
            <a:r>
              <a:rPr lang="tr-TR" sz="1400" dirty="0" smtClean="0">
                <a:solidFill>
                  <a:srgbClr val="7F7F7F"/>
                </a:solidFill>
                <a:latin typeface="Calibri"/>
                <a:ea typeface="Calibri"/>
                <a:cs typeface="Times New Roman"/>
              </a:rPr>
              <a:t>Using Microstation software advanced specifications,</a:t>
            </a:r>
          </a:p>
          <a:p>
            <a:r>
              <a:rPr lang="tr-TR" sz="1400" dirty="0" smtClean="0">
                <a:solidFill>
                  <a:srgbClr val="7F7F7F"/>
                </a:solidFill>
                <a:latin typeface="Calibri"/>
                <a:ea typeface="Calibri"/>
                <a:cs typeface="Times New Roman"/>
              </a:rPr>
              <a:t>Software can apply below operation to objects</a:t>
            </a:r>
          </a:p>
          <a:p>
            <a:r>
              <a:rPr lang="tr-TR" sz="1400" dirty="0" smtClean="0">
                <a:solidFill>
                  <a:srgbClr val="7F7F7F"/>
                </a:solidFill>
                <a:latin typeface="Calibri"/>
                <a:ea typeface="Calibri"/>
                <a:cs typeface="Times New Roman"/>
              </a:rPr>
              <a:t>          adding information</a:t>
            </a:r>
          </a:p>
          <a:p>
            <a:r>
              <a:rPr lang="tr-TR" sz="1400" dirty="0">
                <a:solidFill>
                  <a:srgbClr val="7F7F7F"/>
                </a:solidFill>
                <a:latin typeface="Calibri"/>
                <a:ea typeface="Calibri"/>
                <a:cs typeface="Times New Roman"/>
              </a:rPr>
              <a:t> </a:t>
            </a:r>
            <a:r>
              <a:rPr lang="tr-TR" sz="1400" dirty="0" smtClean="0">
                <a:solidFill>
                  <a:srgbClr val="7F7F7F"/>
                </a:solidFill>
                <a:latin typeface="Calibri"/>
                <a:ea typeface="Calibri"/>
                <a:cs typeface="Times New Roman"/>
              </a:rPr>
              <a:t>         querying information</a:t>
            </a:r>
          </a:p>
          <a:p>
            <a:r>
              <a:rPr lang="tr-TR" sz="1400" dirty="0" smtClean="0">
                <a:solidFill>
                  <a:srgbClr val="7F7F7F"/>
                </a:solidFill>
                <a:latin typeface="Calibri"/>
                <a:ea typeface="Calibri"/>
                <a:cs typeface="Times New Roman"/>
              </a:rPr>
              <a:t>          preparing reports</a:t>
            </a:r>
          </a:p>
          <a:p>
            <a:r>
              <a:rPr lang="tr-TR" sz="1400" dirty="0">
                <a:solidFill>
                  <a:srgbClr val="7F7F7F"/>
                </a:solidFill>
                <a:latin typeface="Calibri"/>
                <a:ea typeface="Calibri"/>
                <a:cs typeface="Times New Roman"/>
              </a:rPr>
              <a:t> </a:t>
            </a:r>
            <a:r>
              <a:rPr lang="tr-TR" sz="1400" dirty="0" smtClean="0">
                <a:solidFill>
                  <a:srgbClr val="7F7F7F"/>
                </a:solidFill>
                <a:latin typeface="Calibri"/>
                <a:ea typeface="Calibri"/>
                <a:cs typeface="Times New Roman"/>
              </a:rPr>
              <a:t>         convecting to Google Earth software</a:t>
            </a:r>
          </a:p>
          <a:p>
            <a:r>
              <a:rPr lang="tr-TR" sz="1400" dirty="0" smtClean="0">
                <a:solidFill>
                  <a:srgbClr val="7F7F7F"/>
                </a:solidFill>
                <a:latin typeface="Calibri"/>
                <a:ea typeface="Calibri"/>
                <a:cs typeface="Times New Roman"/>
              </a:rPr>
              <a:t>In additon above operation to many  application can be done very easy with Deniz Defne Infrastructure Software</a:t>
            </a:r>
          </a:p>
          <a:p>
            <a:endParaRPr lang="tr-TR" sz="1400" b="1" dirty="0" smtClean="0">
              <a:solidFill>
                <a:srgbClr val="7F7F7F"/>
              </a:solidFill>
              <a:latin typeface="Calibri"/>
              <a:ea typeface="Calibri"/>
              <a:cs typeface="Times New Roman"/>
            </a:endParaRPr>
          </a:p>
          <a:p>
            <a:endParaRPr lang="tr-TR" sz="1400" b="1" dirty="0">
              <a:solidFill>
                <a:srgbClr val="7F7F7F"/>
              </a:solidFill>
              <a:latin typeface="Calibri"/>
              <a:ea typeface="Calibri"/>
              <a:cs typeface="Times New Roman"/>
            </a:endParaRPr>
          </a:p>
          <a:p>
            <a:endParaRPr lang="tr-TR" sz="1400" b="1" dirty="0" smtClean="0">
              <a:solidFill>
                <a:srgbClr val="7F7F7F"/>
              </a:solidFill>
              <a:latin typeface="Calibri"/>
              <a:ea typeface="Calibri"/>
              <a:cs typeface="Times New Roman"/>
            </a:endParaRPr>
          </a:p>
          <a:p>
            <a:endParaRPr lang="tr-TR" sz="1400" b="1" dirty="0">
              <a:solidFill>
                <a:srgbClr val="7F7F7F"/>
              </a:solidFill>
              <a:latin typeface="Calibri"/>
              <a:ea typeface="Calibri"/>
              <a:cs typeface="Times New Roman"/>
            </a:endParaRPr>
          </a:p>
          <a:p>
            <a:endParaRPr lang="tr-TR" sz="1400" b="1" dirty="0" smtClean="0">
              <a:solidFill>
                <a:srgbClr val="7F7F7F"/>
              </a:solidFill>
              <a:latin typeface="Calibri"/>
              <a:ea typeface="Calibri"/>
              <a:cs typeface="Times New Roman"/>
            </a:endParaRPr>
          </a:p>
          <a:p>
            <a:endParaRPr lang="tr-TR" sz="1400" b="1" dirty="0">
              <a:solidFill>
                <a:srgbClr val="7F7F7F"/>
              </a:solidFill>
              <a:latin typeface="Calibri"/>
              <a:ea typeface="Calibri"/>
              <a:cs typeface="Times New Roman"/>
            </a:endParaRPr>
          </a:p>
          <a:p>
            <a:endParaRPr lang="tr-TR" sz="1400" b="1" dirty="0">
              <a:solidFill>
                <a:srgbClr val="7F7F7F"/>
              </a:solidFill>
              <a:latin typeface="Calibri"/>
              <a:ea typeface="Calibri"/>
              <a:cs typeface="Times New Roman"/>
            </a:endParaRPr>
          </a:p>
        </p:txBody>
      </p:sp>
    </p:spTree>
    <p:extLst>
      <p:ext uri="{BB962C8B-B14F-4D97-AF65-F5344CB8AC3E}">
        <p14:creationId xmlns:p14="http://schemas.microsoft.com/office/powerpoint/2010/main" val="2153505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25" y="5130676"/>
            <a:ext cx="3043089" cy="4057452"/>
          </a:xfrm>
          <a:prstGeom prst="rect">
            <a:avLst/>
          </a:prstGeom>
          <a:scene3d>
            <a:camera prst="orthographicFront">
              <a:rot lat="540000" lon="5400000" rev="0"/>
            </a:camera>
            <a:lightRig rig="threePt" dir="t"/>
          </a:scene3d>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1665" y="8934766"/>
            <a:ext cx="7598410" cy="1818005"/>
          </a:xfrm>
          <a:prstGeom prst="rect">
            <a:avLst/>
          </a:prstGeom>
        </p:spPr>
      </p:pic>
      <p:sp>
        <p:nvSpPr>
          <p:cNvPr id="13"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4" name="Rectangle 13"/>
          <p:cNvSpPr/>
          <p:nvPr/>
        </p:nvSpPr>
        <p:spPr>
          <a:xfrm>
            <a:off x="6707265" y="-4445"/>
            <a:ext cx="892810" cy="609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5" name="Rectangle 14"/>
          <p:cNvSpPr/>
          <p:nvPr/>
        </p:nvSpPr>
        <p:spPr>
          <a:xfrm>
            <a:off x="1" y="0"/>
            <a:ext cx="670917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3" name="Rectangle 2"/>
          <p:cNvSpPr/>
          <p:nvPr/>
        </p:nvSpPr>
        <p:spPr>
          <a:xfrm>
            <a:off x="684287" y="954212"/>
            <a:ext cx="3778250" cy="523220"/>
          </a:xfrm>
          <a:prstGeom prst="rect">
            <a:avLst/>
          </a:prstGeom>
        </p:spPr>
        <p:txBody>
          <a:bodyPr>
            <a:spAutoFit/>
          </a:bodyPr>
          <a:lstStyle/>
          <a:p>
            <a:r>
              <a:rPr lang="tr-TR" sz="1400" b="1" dirty="0">
                <a:solidFill>
                  <a:srgbClr val="7F7F7F"/>
                </a:solidFill>
                <a:latin typeface="Calibri"/>
                <a:ea typeface="Calibri"/>
                <a:cs typeface="Times New Roman"/>
              </a:rPr>
              <a:t>Kurulum gerektirmeyen ve taşınabilir </a:t>
            </a:r>
            <a:r>
              <a:rPr lang="tr-TR" sz="1400" b="1" dirty="0" smtClean="0">
                <a:solidFill>
                  <a:srgbClr val="7F7F7F"/>
                </a:solidFill>
                <a:latin typeface="Calibri"/>
                <a:ea typeface="Calibri"/>
                <a:cs typeface="Times New Roman"/>
              </a:rPr>
              <a:t>yapı</a:t>
            </a:r>
          </a:p>
          <a:p>
            <a:r>
              <a:rPr lang="tr-TR" sz="1400" dirty="0" smtClean="0">
                <a:solidFill>
                  <a:srgbClr val="7F7F7F"/>
                </a:solidFill>
                <a:ea typeface="Calibri"/>
                <a:cs typeface="Times New Roman"/>
              </a:rPr>
              <a:t>Portable and n</a:t>
            </a:r>
            <a:r>
              <a:rPr lang="tr-TR" sz="1400" dirty="0" smtClean="0">
                <a:solidFill>
                  <a:srgbClr val="7F7F7F"/>
                </a:solidFill>
                <a:latin typeface="Calibri"/>
                <a:ea typeface="Calibri"/>
                <a:cs typeface="Times New Roman"/>
              </a:rPr>
              <a:t>o need installation</a:t>
            </a:r>
            <a:endParaRPr lang="tr-TR" sz="1400" dirty="0">
              <a:solidFill>
                <a:srgbClr val="7F7F7F"/>
              </a:solidFill>
              <a:latin typeface="Calibri"/>
              <a:ea typeface="Calibri"/>
              <a:cs typeface="Times New Roman"/>
            </a:endParaRPr>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9256" y="1098228"/>
            <a:ext cx="2388009"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87" y="1600543"/>
            <a:ext cx="2628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06325" y="2089497"/>
            <a:ext cx="2998642" cy="1384995"/>
          </a:xfrm>
          <a:prstGeom prst="rect">
            <a:avLst/>
          </a:prstGeom>
          <a:noFill/>
        </p:spPr>
        <p:txBody>
          <a:bodyPr wrap="square" rtlCol="0">
            <a:spAutoFit/>
          </a:bodyPr>
          <a:lstStyle/>
          <a:p>
            <a:pPr algn="r"/>
            <a:r>
              <a:rPr lang="tr-TR" sz="1400" b="1" dirty="0">
                <a:solidFill>
                  <a:srgbClr val="7F7F7F"/>
                </a:solidFill>
                <a:latin typeface="Calibri"/>
                <a:ea typeface="Calibri"/>
                <a:cs typeface="Times New Roman"/>
              </a:rPr>
              <a:t>Dosya dönüşüm, Raster dönüşüm, Karelaj açma, Pafta İndeksi oluşturma v.b. gibi çok çeşitli ve gelişmiş </a:t>
            </a:r>
            <a:r>
              <a:rPr lang="tr-TR" sz="1400" b="1" dirty="0" smtClean="0">
                <a:solidFill>
                  <a:srgbClr val="7F7F7F"/>
                </a:solidFill>
                <a:latin typeface="Calibri"/>
                <a:ea typeface="Calibri"/>
                <a:cs typeface="Times New Roman"/>
              </a:rPr>
              <a:t>işlev</a:t>
            </a:r>
          </a:p>
          <a:p>
            <a:pPr algn="r"/>
            <a:r>
              <a:rPr lang="tr-TR" sz="1400" dirty="0">
                <a:solidFill>
                  <a:srgbClr val="7F7F7F"/>
                </a:solidFill>
                <a:ea typeface="Calibri"/>
                <a:cs typeface="Times New Roman"/>
              </a:rPr>
              <a:t>File transforming, raster transforming, using grid, preparing threader index and to many advanced specification  </a:t>
            </a:r>
          </a:p>
        </p:txBody>
      </p:sp>
      <p:sp>
        <p:nvSpPr>
          <p:cNvPr id="5" name="Rectangle 4"/>
          <p:cNvSpPr/>
          <p:nvPr/>
        </p:nvSpPr>
        <p:spPr>
          <a:xfrm>
            <a:off x="684287" y="3474492"/>
            <a:ext cx="3785523" cy="523220"/>
          </a:xfrm>
          <a:prstGeom prst="rect">
            <a:avLst/>
          </a:prstGeom>
        </p:spPr>
        <p:txBody>
          <a:bodyPr wrap="none">
            <a:spAutoFit/>
          </a:bodyPr>
          <a:lstStyle/>
          <a:p>
            <a:r>
              <a:rPr lang="tr-TR" sz="1400" b="1" dirty="0">
                <a:solidFill>
                  <a:srgbClr val="7F7F7F"/>
                </a:solidFill>
                <a:latin typeface="Calibri"/>
                <a:ea typeface="Calibri"/>
                <a:cs typeface="Times New Roman"/>
              </a:rPr>
              <a:t>Sınırsız tablo ve kolon ekleme </a:t>
            </a:r>
            <a:r>
              <a:rPr lang="tr-TR" sz="1400" b="1" dirty="0" smtClean="0">
                <a:solidFill>
                  <a:srgbClr val="7F7F7F"/>
                </a:solidFill>
                <a:latin typeface="Calibri"/>
                <a:ea typeface="Calibri"/>
                <a:cs typeface="Times New Roman"/>
              </a:rPr>
              <a:t>özelliği</a:t>
            </a:r>
          </a:p>
          <a:p>
            <a:r>
              <a:rPr lang="tr-TR" sz="1400" dirty="0" smtClean="0">
                <a:solidFill>
                  <a:srgbClr val="7F7F7F"/>
                </a:solidFill>
                <a:latin typeface="Calibri"/>
                <a:ea typeface="Calibri"/>
                <a:cs typeface="Times New Roman"/>
              </a:rPr>
              <a:t>Unlimited table and column adding specification</a:t>
            </a:r>
            <a:endParaRPr lang="tr-TR" sz="1400" dirty="0">
              <a:solidFill>
                <a:srgbClr val="7F7F7F"/>
              </a:solidFill>
              <a:latin typeface="Calibri"/>
              <a:ea typeface="Calibri"/>
              <a:cs typeface="Times New Roman"/>
            </a:endParaRPr>
          </a:p>
        </p:txBody>
      </p:sp>
      <p:pic>
        <p:nvPicPr>
          <p:cNvPr id="174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7022" y="3474492"/>
            <a:ext cx="24003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959" y="4149695"/>
            <a:ext cx="2886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428703" y="4482604"/>
            <a:ext cx="2388009" cy="1169551"/>
          </a:xfrm>
          <a:prstGeom prst="rect">
            <a:avLst/>
          </a:prstGeom>
        </p:spPr>
        <p:txBody>
          <a:bodyPr wrap="square">
            <a:spAutoFit/>
          </a:bodyPr>
          <a:lstStyle/>
          <a:p>
            <a:pPr algn="r"/>
            <a:r>
              <a:rPr lang="tr-TR" sz="1400" b="1" dirty="0">
                <a:solidFill>
                  <a:srgbClr val="7F7F7F"/>
                </a:solidFill>
                <a:latin typeface="Calibri"/>
                <a:ea typeface="Calibri"/>
                <a:cs typeface="Times New Roman"/>
              </a:rPr>
              <a:t>Resim, video, pdf dosya, v.b. gibi bilgileri ekleme </a:t>
            </a:r>
            <a:r>
              <a:rPr lang="tr-TR" sz="1400" b="1" dirty="0" smtClean="0">
                <a:solidFill>
                  <a:srgbClr val="7F7F7F"/>
                </a:solidFill>
                <a:latin typeface="Calibri"/>
                <a:ea typeface="Calibri"/>
                <a:cs typeface="Times New Roman"/>
              </a:rPr>
              <a:t>özelliği</a:t>
            </a:r>
          </a:p>
          <a:p>
            <a:pPr algn="r"/>
            <a:r>
              <a:rPr lang="tr-TR" sz="1400" dirty="0" smtClean="0">
                <a:solidFill>
                  <a:srgbClr val="7F7F7F"/>
                </a:solidFill>
                <a:latin typeface="Calibri"/>
                <a:ea typeface="Calibri"/>
                <a:cs typeface="Times New Roman"/>
              </a:rPr>
              <a:t>Specification of Adding Photo, video, pdf file and etc. </a:t>
            </a:r>
            <a:r>
              <a:rPr lang="tr-TR" sz="1400" b="1" dirty="0" smtClean="0">
                <a:solidFill>
                  <a:srgbClr val="7F7F7F"/>
                </a:solidFill>
                <a:latin typeface="Calibri"/>
                <a:ea typeface="Calibri"/>
                <a:cs typeface="Times New Roman"/>
              </a:rPr>
              <a:t>information </a:t>
            </a:r>
            <a:endParaRPr lang="tr-TR" sz="1400" b="1" dirty="0">
              <a:solidFill>
                <a:srgbClr val="7F7F7F"/>
              </a:solidFill>
              <a:latin typeface="Calibri"/>
              <a:ea typeface="Calibri"/>
              <a:cs typeface="Times New Roman"/>
            </a:endParaRPr>
          </a:p>
        </p:txBody>
      </p:sp>
      <p:sp>
        <p:nvSpPr>
          <p:cNvPr id="8" name="Rectangle 7"/>
          <p:cNvSpPr/>
          <p:nvPr/>
        </p:nvSpPr>
        <p:spPr>
          <a:xfrm>
            <a:off x="4428703" y="6337389"/>
            <a:ext cx="2376264" cy="1169551"/>
          </a:xfrm>
          <a:prstGeom prst="rect">
            <a:avLst/>
          </a:prstGeom>
        </p:spPr>
        <p:txBody>
          <a:bodyPr wrap="square">
            <a:spAutoFit/>
          </a:bodyPr>
          <a:lstStyle/>
          <a:p>
            <a:pPr algn="r"/>
            <a:r>
              <a:rPr lang="tr-TR" sz="1400" b="1" dirty="0">
                <a:solidFill>
                  <a:srgbClr val="7F7F7F"/>
                </a:solidFill>
                <a:latin typeface="Calibri"/>
                <a:ea typeface="Calibri"/>
                <a:cs typeface="Times New Roman"/>
              </a:rPr>
              <a:t>Google Earth’a öznitelik bilgileri ile aktarma </a:t>
            </a:r>
            <a:r>
              <a:rPr lang="tr-TR" sz="1400" b="1" dirty="0" smtClean="0">
                <a:solidFill>
                  <a:srgbClr val="7F7F7F"/>
                </a:solidFill>
                <a:latin typeface="Calibri"/>
                <a:ea typeface="Calibri"/>
                <a:cs typeface="Times New Roman"/>
              </a:rPr>
              <a:t>özelliği</a:t>
            </a:r>
          </a:p>
          <a:p>
            <a:pPr algn="r"/>
            <a:r>
              <a:rPr lang="tr-TR" sz="1400" dirty="0">
                <a:solidFill>
                  <a:srgbClr val="7F7F7F"/>
                </a:solidFill>
                <a:latin typeface="Calibri"/>
                <a:ea typeface="Calibri"/>
                <a:cs typeface="Times New Roman"/>
              </a:rPr>
              <a:t>Software can transfer attribute specification to google earth</a:t>
            </a:r>
          </a:p>
        </p:txBody>
      </p:sp>
      <p:pic>
        <p:nvPicPr>
          <p:cNvPr id="1741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7831" y="5672196"/>
            <a:ext cx="12573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13260" y="5672196"/>
            <a:ext cx="11811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2975" y="6138788"/>
            <a:ext cx="12668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84648" y="6138788"/>
            <a:ext cx="1323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30139" y="7290916"/>
            <a:ext cx="2984895" cy="954107"/>
          </a:xfrm>
          <a:prstGeom prst="rect">
            <a:avLst/>
          </a:prstGeom>
        </p:spPr>
        <p:txBody>
          <a:bodyPr wrap="square">
            <a:spAutoFit/>
          </a:bodyPr>
          <a:lstStyle/>
          <a:p>
            <a:r>
              <a:rPr lang="tr-TR" sz="1400" b="1" dirty="0">
                <a:solidFill>
                  <a:srgbClr val="7F7F7F"/>
                </a:solidFill>
                <a:latin typeface="Calibri"/>
                <a:ea typeface="Calibri"/>
                <a:cs typeface="Times New Roman"/>
              </a:rPr>
              <a:t>Excel’e gelişmiş rapor gönderebilme </a:t>
            </a:r>
            <a:r>
              <a:rPr lang="tr-TR" sz="1400" b="1" dirty="0" smtClean="0">
                <a:solidFill>
                  <a:srgbClr val="7F7F7F"/>
                </a:solidFill>
                <a:latin typeface="Calibri"/>
                <a:ea typeface="Calibri"/>
                <a:cs typeface="Times New Roman"/>
              </a:rPr>
              <a:t>özelliği</a:t>
            </a:r>
          </a:p>
          <a:p>
            <a:r>
              <a:rPr lang="tr-TR" sz="1400" dirty="0" smtClean="0">
                <a:solidFill>
                  <a:srgbClr val="7F7F7F"/>
                </a:solidFill>
                <a:latin typeface="Calibri"/>
                <a:ea typeface="Calibri"/>
                <a:cs typeface="Times New Roman"/>
              </a:rPr>
              <a:t>Specification of  to transfer advanced report to Excel software</a:t>
            </a:r>
            <a:endParaRPr lang="tr-TR" sz="1400" dirty="0">
              <a:solidFill>
                <a:srgbClr val="7F7F7F"/>
              </a:solidFill>
              <a:latin typeface="Calibri"/>
              <a:ea typeface="Calibri"/>
              <a:cs typeface="Times New Roman"/>
            </a:endParaRPr>
          </a:p>
        </p:txBody>
      </p:sp>
      <p:pic>
        <p:nvPicPr>
          <p:cNvPr id="17418"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22968" y="7961079"/>
            <a:ext cx="1344707" cy="12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237426" y="7961079"/>
            <a:ext cx="2599491" cy="1384995"/>
          </a:xfrm>
          <a:prstGeom prst="rect">
            <a:avLst/>
          </a:prstGeom>
        </p:spPr>
        <p:txBody>
          <a:bodyPr wrap="square">
            <a:spAutoFit/>
          </a:bodyPr>
          <a:lstStyle/>
          <a:p>
            <a:pPr algn="r"/>
            <a:r>
              <a:rPr lang="tr-TR" sz="1400" b="1" dirty="0">
                <a:solidFill>
                  <a:srgbClr val="7F7F7F"/>
                </a:solidFill>
                <a:latin typeface="Calibri"/>
                <a:ea typeface="Calibri"/>
                <a:cs typeface="Times New Roman"/>
              </a:rPr>
              <a:t>UTM, TM projeksiyonlarında ED50, WGS84 yada ITRF datumunda çalışabilme </a:t>
            </a:r>
            <a:r>
              <a:rPr lang="tr-TR" sz="1400" b="1" dirty="0" smtClean="0">
                <a:solidFill>
                  <a:srgbClr val="7F7F7F"/>
                </a:solidFill>
                <a:latin typeface="Calibri"/>
                <a:ea typeface="Calibri"/>
                <a:cs typeface="Times New Roman"/>
              </a:rPr>
              <a:t>özelliği</a:t>
            </a:r>
          </a:p>
          <a:p>
            <a:pPr algn="r"/>
            <a:r>
              <a:rPr lang="tr-TR" sz="1400" dirty="0" smtClean="0">
                <a:solidFill>
                  <a:srgbClr val="7F7F7F"/>
                </a:solidFill>
                <a:latin typeface="Calibri"/>
                <a:ea typeface="Calibri"/>
                <a:cs typeface="Times New Roman"/>
              </a:rPr>
              <a:t>On UTM, TM projections software can be executed with ED50, WGS84,ITRF datums</a:t>
            </a:r>
            <a:endParaRPr lang="tr-TR" sz="1400" dirty="0">
              <a:solidFill>
                <a:srgbClr val="7F7F7F"/>
              </a:solidFill>
              <a:latin typeface="Calibri"/>
              <a:ea typeface="Calibri"/>
              <a:cs typeface="Times New Roman"/>
            </a:endParaRPr>
          </a:p>
        </p:txBody>
      </p:sp>
    </p:spTree>
    <p:extLst>
      <p:ext uri="{BB962C8B-B14F-4D97-AF65-F5344CB8AC3E}">
        <p14:creationId xmlns:p14="http://schemas.microsoft.com/office/powerpoint/2010/main" val="885589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6" name="Text Box 2"/>
          <p:cNvSpPr txBox="1">
            <a:spLocks noChangeArrowheads="1"/>
          </p:cNvSpPr>
          <p:nvPr/>
        </p:nvSpPr>
        <p:spPr bwMode="auto">
          <a:xfrm>
            <a:off x="718674" y="954212"/>
            <a:ext cx="5974225" cy="54006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tr-TR" sz="2400" b="1" dirty="0" smtClean="0">
                <a:solidFill>
                  <a:srgbClr val="7F7F7F"/>
                </a:solidFill>
                <a:latin typeface="Calibri"/>
                <a:ea typeface="Calibri"/>
                <a:cs typeface="Times New Roman"/>
              </a:rPr>
              <a:t>VİZYONUMUZ, MİSYONUMUZ ,DEĞERLERİMİZ</a:t>
            </a:r>
            <a:endParaRPr lang="tr-TR" sz="2400" b="1" dirty="0">
              <a:solidFill>
                <a:srgbClr val="7F7F7F"/>
              </a:solidFill>
              <a:latin typeface="Calibri"/>
              <a:ea typeface="Calibri"/>
              <a:cs typeface="Times New Roman"/>
            </a:endParaRPr>
          </a:p>
          <a:p>
            <a:pPr>
              <a:lnSpc>
                <a:spcPct val="115000"/>
              </a:lnSpc>
              <a:spcAft>
                <a:spcPts val="1000"/>
              </a:spcAft>
            </a:pPr>
            <a:endParaRPr lang="tr-TR" sz="2400" dirty="0">
              <a:effectLst/>
              <a:latin typeface="Calibri"/>
              <a:ea typeface="Calibri"/>
              <a:cs typeface="Times New Roman"/>
            </a:endParaRPr>
          </a:p>
        </p:txBody>
      </p:sp>
      <p:sp>
        <p:nvSpPr>
          <p:cNvPr id="7" name="TextBox 6"/>
          <p:cNvSpPr txBox="1"/>
          <p:nvPr/>
        </p:nvSpPr>
        <p:spPr>
          <a:xfrm>
            <a:off x="1114429" y="1530276"/>
            <a:ext cx="5578470" cy="1600438"/>
          </a:xfrm>
          <a:prstGeom prst="rect">
            <a:avLst/>
          </a:prstGeom>
          <a:noFill/>
        </p:spPr>
        <p:txBody>
          <a:bodyPr wrap="square" rtlCol="0">
            <a:spAutoFit/>
          </a:bodyPr>
          <a:lstStyle/>
          <a:p>
            <a:r>
              <a:rPr lang="tr-TR" sz="1400" b="1" dirty="0">
                <a:solidFill>
                  <a:srgbClr val="7F7F7F"/>
                </a:solidFill>
                <a:latin typeface="Calibri"/>
                <a:ea typeface="Calibri"/>
                <a:cs typeface="Times New Roman"/>
              </a:rPr>
              <a:t>MİSYONUMUZ</a:t>
            </a:r>
          </a:p>
          <a:p>
            <a:r>
              <a:rPr lang="tr-TR" sz="1400" b="1" dirty="0">
                <a:solidFill>
                  <a:srgbClr val="7F7F7F"/>
                </a:solidFill>
                <a:latin typeface="Calibri"/>
                <a:ea typeface="Calibri"/>
                <a:cs typeface="Times New Roman"/>
              </a:rPr>
              <a:t>Eğitimli, deneyimli  </a:t>
            </a:r>
            <a:r>
              <a:rPr lang="tr-TR" sz="1400" b="1" dirty="0" smtClean="0">
                <a:solidFill>
                  <a:srgbClr val="7F7F7F"/>
                </a:solidFill>
                <a:latin typeface="Calibri"/>
                <a:ea typeface="Calibri"/>
                <a:cs typeface="Times New Roman"/>
              </a:rPr>
              <a:t>çalışanlarımızın </a:t>
            </a:r>
            <a:r>
              <a:rPr lang="tr-TR" sz="1400" b="1" dirty="0">
                <a:solidFill>
                  <a:srgbClr val="7F7F7F"/>
                </a:solidFill>
                <a:latin typeface="Calibri"/>
                <a:ea typeface="Calibri"/>
                <a:cs typeface="Times New Roman"/>
              </a:rPr>
              <a:t>katılımı ve sürekli iyileştirme anlayışı </a:t>
            </a:r>
            <a:r>
              <a:rPr lang="tr-TR" sz="1400" b="1" dirty="0" smtClean="0">
                <a:solidFill>
                  <a:srgbClr val="7F7F7F"/>
                </a:solidFill>
                <a:latin typeface="Calibri"/>
                <a:ea typeface="Calibri"/>
                <a:cs typeface="Times New Roman"/>
              </a:rPr>
              <a:t>ile </a:t>
            </a:r>
            <a:r>
              <a:rPr lang="tr-TR" sz="1400" b="1" dirty="0">
                <a:solidFill>
                  <a:srgbClr val="7F7F7F"/>
                </a:solidFill>
                <a:latin typeface="Calibri"/>
                <a:ea typeface="Calibri"/>
                <a:cs typeface="Times New Roman"/>
              </a:rPr>
              <a:t>yenilenen teknolojiyi kullanarak sürdürülebilir büyüme sağlama yolunda sistem ve hizmet kalitemizi geliştirmektir.</a:t>
            </a:r>
          </a:p>
          <a:p>
            <a:r>
              <a:rPr lang="tr-TR" sz="1400" b="1" dirty="0">
                <a:solidFill>
                  <a:srgbClr val="7F7F7F"/>
                </a:solidFill>
                <a:latin typeface="Calibri"/>
                <a:ea typeface="Calibri"/>
                <a:cs typeface="Times New Roman"/>
              </a:rPr>
              <a:t>VİZYONUMUZ</a:t>
            </a:r>
          </a:p>
          <a:p>
            <a:r>
              <a:rPr lang="tr-TR" sz="1400" b="1" dirty="0">
                <a:solidFill>
                  <a:srgbClr val="7F7F7F"/>
                </a:solidFill>
                <a:latin typeface="Calibri"/>
                <a:ea typeface="Calibri"/>
                <a:cs typeface="Times New Roman"/>
              </a:rPr>
              <a:t>Sektördeki konumumuzu ve kapasitemizi arttırarak  faaliyelerimizi ve hizmetlerimizi devam ettirmektir</a:t>
            </a:r>
            <a:r>
              <a:rPr lang="tr-TR" sz="1400" b="1" dirty="0" smtClean="0">
                <a:solidFill>
                  <a:srgbClr val="7F7F7F"/>
                </a:solidFill>
                <a:latin typeface="Calibri"/>
                <a:ea typeface="Calibri"/>
                <a:cs typeface="Times New Roman"/>
              </a:rPr>
              <a:t>.</a:t>
            </a:r>
            <a:endParaRPr lang="tr-TR" sz="1400" b="1" dirty="0">
              <a:solidFill>
                <a:srgbClr val="7F7F7F"/>
              </a:solidFill>
              <a:latin typeface="Calibri"/>
              <a:ea typeface="Calibri"/>
              <a:cs typeface="Times New Roman"/>
            </a:endParaRP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37147" y="8875395"/>
            <a:ext cx="7598410" cy="1818005"/>
          </a:xfrm>
          <a:prstGeom prst="rect">
            <a:avLst/>
          </a:prstGeom>
        </p:spPr>
      </p:pic>
      <p:sp>
        <p:nvSpPr>
          <p:cNvPr id="9"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10" name="TextBox 9"/>
          <p:cNvSpPr txBox="1"/>
          <p:nvPr/>
        </p:nvSpPr>
        <p:spPr>
          <a:xfrm>
            <a:off x="718674" y="4122564"/>
            <a:ext cx="5720580" cy="492122"/>
          </a:xfrm>
          <a:prstGeom prst="rect">
            <a:avLst/>
          </a:prstGeom>
          <a:noFill/>
        </p:spPr>
        <p:txBody>
          <a:bodyPr wrap="square" rtlCol="0">
            <a:spAutoFit/>
          </a:bodyPr>
          <a:lstStyle/>
          <a:p>
            <a:pPr>
              <a:lnSpc>
                <a:spcPct val="115000"/>
              </a:lnSpc>
              <a:spcAft>
                <a:spcPts val="1000"/>
              </a:spcAft>
            </a:pPr>
            <a:r>
              <a:rPr lang="tr-TR" sz="2400" dirty="0">
                <a:solidFill>
                  <a:srgbClr val="7F7F7F"/>
                </a:solidFill>
                <a:latin typeface="Calibri"/>
                <a:ea typeface="Calibri"/>
                <a:cs typeface="Times New Roman"/>
              </a:rPr>
              <a:t>OUR VISION,MISSION AND SPECIFICATION</a:t>
            </a:r>
          </a:p>
        </p:txBody>
      </p:sp>
      <p:sp>
        <p:nvSpPr>
          <p:cNvPr id="11" name="TextBox 10"/>
          <p:cNvSpPr txBox="1"/>
          <p:nvPr/>
        </p:nvSpPr>
        <p:spPr>
          <a:xfrm>
            <a:off x="1114429" y="4770636"/>
            <a:ext cx="5578470" cy="2092881"/>
          </a:xfrm>
          <a:prstGeom prst="rect">
            <a:avLst/>
          </a:prstGeom>
          <a:noFill/>
        </p:spPr>
        <p:txBody>
          <a:bodyPr wrap="square" rtlCol="0">
            <a:spAutoFit/>
          </a:bodyPr>
          <a:lstStyle/>
          <a:p>
            <a:r>
              <a:rPr lang="tr-TR" sz="1400" dirty="0">
                <a:solidFill>
                  <a:srgbClr val="7F7F7F"/>
                </a:solidFill>
                <a:latin typeface="Calibri"/>
                <a:ea typeface="Calibri"/>
                <a:cs typeface="Times New Roman"/>
              </a:rPr>
              <a:t>OUR MISSION</a:t>
            </a:r>
          </a:p>
          <a:p>
            <a:r>
              <a:rPr lang="tr-TR" sz="1400" dirty="0">
                <a:solidFill>
                  <a:srgbClr val="7F7F7F"/>
                </a:solidFill>
                <a:latin typeface="Calibri"/>
                <a:ea typeface="Calibri"/>
                <a:cs typeface="Times New Roman"/>
              </a:rPr>
              <a:t>With our literated, experienced staff involvement and consistently enhancement mentality  we improve our system  service quality with using innovative technologies to get continious development </a:t>
            </a:r>
            <a:endParaRPr lang="tr-TR" sz="1400" dirty="0" smtClean="0">
              <a:solidFill>
                <a:srgbClr val="7F7F7F"/>
              </a:solidFill>
              <a:latin typeface="Calibri"/>
              <a:ea typeface="Calibri"/>
              <a:cs typeface="Times New Roman"/>
            </a:endParaRPr>
          </a:p>
          <a:p>
            <a:r>
              <a:rPr lang="tr-TR" sz="1400" dirty="0" smtClean="0">
                <a:solidFill>
                  <a:srgbClr val="7F7F7F"/>
                </a:solidFill>
                <a:latin typeface="Calibri"/>
                <a:ea typeface="Calibri"/>
                <a:cs typeface="Times New Roman"/>
              </a:rPr>
              <a:t>OUR VISION</a:t>
            </a:r>
          </a:p>
          <a:p>
            <a:r>
              <a:rPr lang="tr-TR" sz="1400" dirty="0" smtClean="0">
                <a:solidFill>
                  <a:srgbClr val="7F7F7F"/>
                </a:solidFill>
                <a:latin typeface="Calibri"/>
                <a:ea typeface="Calibri"/>
                <a:cs typeface="Times New Roman"/>
              </a:rPr>
              <a:t>Our target is to improve our position and capacity to continue our activities and services</a:t>
            </a:r>
          </a:p>
          <a:p>
            <a:endParaRPr lang="tr-TR" sz="1400" dirty="0">
              <a:solidFill>
                <a:srgbClr val="7F7F7F"/>
              </a:solidFill>
              <a:latin typeface="Calibri"/>
              <a:ea typeface="Calibri"/>
              <a:cs typeface="Times New Roman"/>
            </a:endParaRPr>
          </a:p>
          <a:p>
            <a:endParaRPr lang="tr-TR" dirty="0"/>
          </a:p>
        </p:txBody>
      </p:sp>
    </p:spTree>
    <p:extLst>
      <p:ext uri="{BB962C8B-B14F-4D97-AF65-F5344CB8AC3E}">
        <p14:creationId xmlns:p14="http://schemas.microsoft.com/office/powerpoint/2010/main" val="23151918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9" descr="Description: http://www.acsgroup.net/files/7312/9592/5222/companyProfileM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137" y="2370683"/>
            <a:ext cx="6715125" cy="429322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a:spLocks/>
          </p:cNvSpPr>
          <p:nvPr/>
        </p:nvSpPr>
        <p:spPr bwMode="auto">
          <a:xfrm>
            <a:off x="0" y="0"/>
            <a:ext cx="1581468" cy="10701578"/>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scene3d>
            <a:camera prst="orthographicFront">
              <a:rot lat="0" lon="0" rev="10799999"/>
            </a:camera>
            <a:lightRig rig="threePt" dir="t"/>
          </a:scene3d>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tr-TR"/>
          </a:p>
        </p:txBody>
      </p:sp>
      <p:sp>
        <p:nvSpPr>
          <p:cNvPr id="8" name="Text Box 2"/>
          <p:cNvSpPr txBox="1">
            <a:spLocks noChangeArrowheads="1"/>
          </p:cNvSpPr>
          <p:nvPr/>
        </p:nvSpPr>
        <p:spPr bwMode="auto">
          <a:xfrm>
            <a:off x="1332359" y="7143857"/>
            <a:ext cx="5586184" cy="3077766"/>
          </a:xfrm>
          <a:prstGeom prst="rect">
            <a:avLst/>
          </a:prstGeom>
          <a:noFill/>
          <a:ln w="9525">
            <a:noFill/>
            <a:miter lim="800000"/>
            <a:headEnd/>
            <a:tailEnd/>
          </a:ln>
        </p:spPr>
        <p:txBody>
          <a:bodyPr rot="0" vert="horz" wrap="square" lIns="91440" tIns="45720" rIns="91440" bIns="45720" anchor="t" anchorCtr="0">
            <a:spAutoFit/>
          </a:bodyPr>
          <a:lstStyle/>
          <a:p>
            <a:r>
              <a:rPr lang="tr-TR" sz="1400" b="1" dirty="0">
                <a:ea typeface="Calibri"/>
                <a:cs typeface="Times New Roman"/>
              </a:rPr>
              <a:t>DENIZ DEFNE HARITA ve Telekomünikasyon San. Tic.Ltd. Sti.</a:t>
            </a:r>
          </a:p>
          <a:p>
            <a:r>
              <a:rPr lang="tr-TR" sz="1400" dirty="0">
                <a:ea typeface="Calibri"/>
                <a:cs typeface="Times New Roman"/>
                <a:sym typeface="Wingdings" pitchFamily="2" charset="2"/>
              </a:rPr>
              <a:t></a:t>
            </a:r>
            <a:r>
              <a:rPr lang="tr-TR" sz="1400" dirty="0">
                <a:ea typeface="Calibri"/>
                <a:cs typeface="Times New Roman"/>
              </a:rPr>
              <a:t>Merkez   : Murat Reis Mah. M.Tayyareci Sok.  Yıldız Ap. No:10/2 	      Baglarbasi/Üsküdar/ ISTANBUL </a:t>
            </a:r>
          </a:p>
          <a:p>
            <a:r>
              <a:rPr lang="tr-TR" sz="1400" dirty="0">
                <a:ea typeface="Calibri"/>
                <a:cs typeface="Times New Roman"/>
                <a:sym typeface="Wingdings" pitchFamily="2" charset="2"/>
              </a:rPr>
              <a:t></a:t>
            </a:r>
            <a:r>
              <a:rPr lang="de-DE" sz="1400" dirty="0">
                <a:ea typeface="Calibri"/>
                <a:cs typeface="Times New Roman"/>
              </a:rPr>
              <a:t>Tel        : +90 216 343 33 59</a:t>
            </a:r>
            <a:endParaRPr lang="tr-TR" sz="1400" dirty="0">
              <a:ea typeface="Calibri"/>
              <a:cs typeface="Times New Roman"/>
            </a:endParaRPr>
          </a:p>
          <a:p>
            <a:r>
              <a:rPr lang="tr-TR" sz="1400" dirty="0">
                <a:ea typeface="Calibri"/>
                <a:cs typeface="Times New Roman"/>
                <a:sym typeface="Wingdings" pitchFamily="2" charset="2"/>
              </a:rPr>
              <a:t></a:t>
            </a:r>
            <a:r>
              <a:rPr lang="sv-SE" sz="1400" dirty="0">
                <a:ea typeface="Calibri"/>
                <a:cs typeface="Times New Roman"/>
              </a:rPr>
              <a:t>Gsm      : +90 532 202 52 </a:t>
            </a:r>
            <a:r>
              <a:rPr lang="sv-SE" sz="1400" dirty="0" smtClean="0">
                <a:ea typeface="Calibri"/>
                <a:cs typeface="Times New Roman"/>
              </a:rPr>
              <a:t>02</a:t>
            </a:r>
            <a:endParaRPr lang="tr-TR" sz="1400" dirty="0" smtClean="0">
              <a:ea typeface="Calibri"/>
              <a:cs typeface="Times New Roman"/>
            </a:endParaRPr>
          </a:p>
          <a:p>
            <a:endParaRPr lang="tr-TR" sz="1400" dirty="0">
              <a:solidFill>
                <a:srgbClr val="7F7F7F"/>
              </a:solidFill>
              <a:ea typeface="Calibri"/>
              <a:cs typeface="Times New Roman"/>
            </a:endParaRPr>
          </a:p>
          <a:p>
            <a:r>
              <a:rPr lang="tr-TR" sz="1400" b="1" dirty="0">
                <a:ea typeface="Calibri"/>
                <a:cs typeface="Times New Roman"/>
              </a:rPr>
              <a:t>DENIZ DEFNE MAPPING AND TELECOMMUNICATION COMPANY</a:t>
            </a:r>
          </a:p>
          <a:p>
            <a:r>
              <a:rPr lang="tr-TR" sz="1400" dirty="0">
                <a:ea typeface="Calibri"/>
                <a:cs typeface="Times New Roman"/>
                <a:sym typeface="Wingdings" pitchFamily="2" charset="2"/>
              </a:rPr>
              <a:t></a:t>
            </a:r>
            <a:r>
              <a:rPr lang="tr-TR" sz="1400" dirty="0">
                <a:ea typeface="Calibri"/>
                <a:cs typeface="Times New Roman"/>
              </a:rPr>
              <a:t>Head Office   : Murat Reis Quarter. M.Tayyareci  Street.  No:10/2 	      Baglarbasi/Üsküdar/ ISTANBUL </a:t>
            </a:r>
          </a:p>
          <a:p>
            <a:r>
              <a:rPr lang="tr-TR" sz="1400" dirty="0">
                <a:ea typeface="Calibri"/>
                <a:cs typeface="Times New Roman"/>
                <a:sym typeface="Wingdings" pitchFamily="2" charset="2"/>
              </a:rPr>
              <a:t></a:t>
            </a:r>
            <a:r>
              <a:rPr lang="de-DE" sz="1400" dirty="0">
                <a:ea typeface="Calibri"/>
                <a:cs typeface="Times New Roman"/>
              </a:rPr>
              <a:t>Tel        : +90 216 343 33 59</a:t>
            </a:r>
            <a:endParaRPr lang="tr-TR" sz="1400" dirty="0">
              <a:ea typeface="Calibri"/>
              <a:cs typeface="Times New Roman"/>
            </a:endParaRPr>
          </a:p>
          <a:p>
            <a:r>
              <a:rPr lang="tr-TR" sz="1400" dirty="0">
                <a:ea typeface="Calibri"/>
                <a:cs typeface="Times New Roman"/>
                <a:sym typeface="Wingdings" pitchFamily="2" charset="2"/>
              </a:rPr>
              <a:t></a:t>
            </a:r>
            <a:r>
              <a:rPr lang="sv-SE" sz="1400" dirty="0">
                <a:ea typeface="Calibri"/>
                <a:cs typeface="Times New Roman"/>
              </a:rPr>
              <a:t>Gsm      : +90 532 202 52 02</a:t>
            </a:r>
            <a:endParaRPr lang="tr-TR" sz="1400" dirty="0">
              <a:ea typeface="Calibri"/>
              <a:cs typeface="Times New Roman"/>
            </a:endParaRPr>
          </a:p>
          <a:p>
            <a:endParaRPr lang="tr-TR" sz="1000" dirty="0"/>
          </a:p>
          <a:p>
            <a:endParaRPr lang="tr-TR" sz="1000" dirty="0">
              <a:solidFill>
                <a:srgbClr val="7F7F7F"/>
              </a:solidFill>
              <a:ea typeface="Calibri"/>
              <a:cs typeface="Times New Roman"/>
            </a:endParaRPr>
          </a:p>
          <a:p>
            <a:endParaRPr lang="tr-TR" sz="1000" dirty="0">
              <a:solidFill>
                <a:srgbClr val="7F7F7F"/>
              </a:solidFill>
              <a:ea typeface="Calibri"/>
              <a:cs typeface="Times New Roman"/>
            </a:endParaRPr>
          </a:p>
          <a:p>
            <a:endParaRPr lang="tr-TR" sz="1000" dirty="0"/>
          </a:p>
        </p:txBody>
      </p:sp>
      <p:sp>
        <p:nvSpPr>
          <p:cNvPr id="4" name="Rectangle 6"/>
          <p:cNvSpPr>
            <a:spLocks noChangeArrowheads="1"/>
          </p:cNvSpPr>
          <p:nvPr/>
        </p:nvSpPr>
        <p:spPr bwMode="auto">
          <a:xfrm>
            <a:off x="0" y="0"/>
            <a:ext cx="7561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Rectangle 8"/>
          <p:cNvSpPr>
            <a:spLocks noChangeArrowheads="1"/>
          </p:cNvSpPr>
          <p:nvPr/>
        </p:nvSpPr>
        <p:spPr bwMode="auto">
          <a:xfrm>
            <a:off x="0" y="2133600"/>
            <a:ext cx="75612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026" name="Picture 2" descr="C:\Users\BELGELER\Desktop\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735" y="228600"/>
            <a:ext cx="2633192"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6137" y="6663903"/>
            <a:ext cx="6715126" cy="40376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12" name="Freeform 11"/>
          <p:cNvSpPr>
            <a:spLocks/>
          </p:cNvSpPr>
          <p:nvPr/>
        </p:nvSpPr>
        <p:spPr bwMode="auto">
          <a:xfrm>
            <a:off x="0" y="0"/>
            <a:ext cx="1581468" cy="10701578"/>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scene3d>
            <a:camera prst="orthographicFront">
              <a:rot lat="0" lon="0" rev="10799999"/>
            </a:camera>
            <a:lightRig rig="threePt" dir="t"/>
          </a:scene3d>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tr-TR"/>
          </a:p>
        </p:txBody>
      </p:sp>
      <p:sp>
        <p:nvSpPr>
          <p:cNvPr id="13" name="Text Box 2"/>
          <p:cNvSpPr txBox="1">
            <a:spLocks noChangeArrowheads="1"/>
          </p:cNvSpPr>
          <p:nvPr/>
        </p:nvSpPr>
        <p:spPr bwMode="auto">
          <a:xfrm>
            <a:off x="1475711" y="7362924"/>
            <a:ext cx="5586184" cy="3077766"/>
          </a:xfrm>
          <a:prstGeom prst="rect">
            <a:avLst/>
          </a:prstGeom>
          <a:noFill/>
          <a:ln w="9525">
            <a:noFill/>
            <a:miter lim="800000"/>
            <a:headEnd/>
            <a:tailEnd/>
          </a:ln>
        </p:spPr>
        <p:txBody>
          <a:bodyPr rot="0" vert="horz" wrap="square" lIns="91440" tIns="45720" rIns="91440" bIns="45720" anchor="t" anchorCtr="0">
            <a:spAutoFit/>
          </a:bodyPr>
          <a:lstStyle/>
          <a:p>
            <a:r>
              <a:rPr lang="tr-TR" sz="1400" b="1" dirty="0">
                <a:ea typeface="Calibri"/>
                <a:cs typeface="Times New Roman"/>
              </a:rPr>
              <a:t>DENIZ DEFNE HARITA ve Telekomünikasyon San. Tic.Ltd. Sti.</a:t>
            </a:r>
          </a:p>
          <a:p>
            <a:r>
              <a:rPr lang="tr-TR" sz="1400" dirty="0">
                <a:ea typeface="Calibri"/>
                <a:cs typeface="Times New Roman"/>
                <a:sym typeface="Wingdings" pitchFamily="2" charset="2"/>
              </a:rPr>
              <a:t></a:t>
            </a:r>
            <a:r>
              <a:rPr lang="tr-TR" sz="1400" dirty="0">
                <a:ea typeface="Calibri"/>
                <a:cs typeface="Times New Roman"/>
              </a:rPr>
              <a:t>Merkez   : Murat Reis Mah. M.Tayyareci Sok.  Yıldız Ap. No:10/2 	      Baglarbasi/Üsküdar/ ISTANBUL </a:t>
            </a:r>
          </a:p>
          <a:p>
            <a:r>
              <a:rPr lang="tr-TR" sz="1400" dirty="0">
                <a:ea typeface="Calibri"/>
                <a:cs typeface="Times New Roman"/>
                <a:sym typeface="Wingdings" pitchFamily="2" charset="2"/>
              </a:rPr>
              <a:t></a:t>
            </a:r>
            <a:r>
              <a:rPr lang="de-DE" sz="1400" dirty="0">
                <a:ea typeface="Calibri"/>
                <a:cs typeface="Times New Roman"/>
              </a:rPr>
              <a:t>Tel        : +90 216 343 33 59</a:t>
            </a:r>
            <a:endParaRPr lang="tr-TR" sz="1400" dirty="0">
              <a:ea typeface="Calibri"/>
              <a:cs typeface="Times New Roman"/>
            </a:endParaRPr>
          </a:p>
          <a:p>
            <a:r>
              <a:rPr lang="tr-TR" sz="1400" dirty="0">
                <a:ea typeface="Calibri"/>
                <a:cs typeface="Times New Roman"/>
                <a:sym typeface="Wingdings" pitchFamily="2" charset="2"/>
              </a:rPr>
              <a:t></a:t>
            </a:r>
            <a:r>
              <a:rPr lang="sv-SE" sz="1400" dirty="0">
                <a:ea typeface="Calibri"/>
                <a:cs typeface="Times New Roman"/>
              </a:rPr>
              <a:t>Gsm      : +90 532 202 52 </a:t>
            </a:r>
            <a:r>
              <a:rPr lang="sv-SE" sz="1400" dirty="0" smtClean="0">
                <a:ea typeface="Calibri"/>
                <a:cs typeface="Times New Roman"/>
              </a:rPr>
              <a:t>02</a:t>
            </a:r>
            <a:endParaRPr lang="tr-TR" sz="1400" dirty="0" smtClean="0">
              <a:ea typeface="Calibri"/>
              <a:cs typeface="Times New Roman"/>
            </a:endParaRPr>
          </a:p>
          <a:p>
            <a:endParaRPr lang="tr-TR" sz="1400" dirty="0">
              <a:solidFill>
                <a:srgbClr val="7F7F7F"/>
              </a:solidFill>
              <a:ea typeface="Calibri"/>
              <a:cs typeface="Times New Roman"/>
            </a:endParaRPr>
          </a:p>
          <a:p>
            <a:r>
              <a:rPr lang="tr-TR" sz="1400" b="1" dirty="0">
                <a:ea typeface="Calibri"/>
                <a:cs typeface="Times New Roman"/>
              </a:rPr>
              <a:t>DENIZ DEFNE MAPPING AND TELECOMMUNICATION COMPANY</a:t>
            </a:r>
          </a:p>
          <a:p>
            <a:r>
              <a:rPr lang="tr-TR" sz="1400" dirty="0">
                <a:ea typeface="Calibri"/>
                <a:cs typeface="Times New Roman"/>
                <a:sym typeface="Wingdings" pitchFamily="2" charset="2"/>
              </a:rPr>
              <a:t></a:t>
            </a:r>
            <a:r>
              <a:rPr lang="tr-TR" sz="1400" dirty="0">
                <a:ea typeface="Calibri"/>
                <a:cs typeface="Times New Roman"/>
              </a:rPr>
              <a:t>Head Office   : Murat Reis Quarter. M.Tayyareci  Street.  No:10/2 	      Baglarbasi/Üsküdar/ ISTANBUL </a:t>
            </a:r>
          </a:p>
          <a:p>
            <a:r>
              <a:rPr lang="tr-TR" sz="1400" dirty="0">
                <a:ea typeface="Calibri"/>
                <a:cs typeface="Times New Roman"/>
                <a:sym typeface="Wingdings" pitchFamily="2" charset="2"/>
              </a:rPr>
              <a:t></a:t>
            </a:r>
            <a:r>
              <a:rPr lang="de-DE" sz="1400" dirty="0">
                <a:ea typeface="Calibri"/>
                <a:cs typeface="Times New Roman"/>
              </a:rPr>
              <a:t>Tel        : +90 216 343 33 59</a:t>
            </a:r>
            <a:endParaRPr lang="tr-TR" sz="1400" dirty="0">
              <a:ea typeface="Calibri"/>
              <a:cs typeface="Times New Roman"/>
            </a:endParaRPr>
          </a:p>
          <a:p>
            <a:r>
              <a:rPr lang="tr-TR" sz="1400" dirty="0">
                <a:ea typeface="Calibri"/>
                <a:cs typeface="Times New Roman"/>
                <a:sym typeface="Wingdings" pitchFamily="2" charset="2"/>
              </a:rPr>
              <a:t></a:t>
            </a:r>
            <a:r>
              <a:rPr lang="sv-SE" sz="1400" dirty="0">
                <a:ea typeface="Calibri"/>
                <a:cs typeface="Times New Roman"/>
              </a:rPr>
              <a:t>Gsm      : +90 532 202 52 02</a:t>
            </a:r>
            <a:endParaRPr lang="tr-TR" sz="1400" dirty="0">
              <a:ea typeface="Calibri"/>
              <a:cs typeface="Times New Roman"/>
            </a:endParaRPr>
          </a:p>
          <a:p>
            <a:endParaRPr lang="tr-TR" sz="1000" dirty="0"/>
          </a:p>
          <a:p>
            <a:endParaRPr lang="tr-TR" sz="1000" dirty="0">
              <a:solidFill>
                <a:srgbClr val="7F7F7F"/>
              </a:solidFill>
              <a:ea typeface="Calibri"/>
              <a:cs typeface="Times New Roman"/>
            </a:endParaRPr>
          </a:p>
          <a:p>
            <a:endParaRPr lang="tr-TR" sz="1000" dirty="0">
              <a:solidFill>
                <a:srgbClr val="7F7F7F"/>
              </a:solidFill>
              <a:ea typeface="Calibri"/>
              <a:cs typeface="Times New Roman"/>
            </a:endParaRPr>
          </a:p>
          <a:p>
            <a:endParaRPr lang="tr-TR" sz="1000" dirty="0"/>
          </a:p>
        </p:txBody>
      </p:sp>
    </p:spTree>
    <p:extLst>
      <p:ext uri="{BB962C8B-B14F-4D97-AF65-F5344CB8AC3E}">
        <p14:creationId xmlns:p14="http://schemas.microsoft.com/office/powerpoint/2010/main" val="40905749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8573" y="3432810"/>
            <a:ext cx="7598410" cy="3827780"/>
          </a:xfrm>
          <a:prstGeom prst="rect">
            <a:avLst/>
          </a:prstGeom>
        </p:spPr>
      </p:pic>
      <p:sp>
        <p:nvSpPr>
          <p:cNvPr id="9" name="Text Box 2"/>
          <p:cNvSpPr txBox="1">
            <a:spLocks noChangeArrowheads="1"/>
          </p:cNvSpPr>
          <p:nvPr/>
        </p:nvSpPr>
        <p:spPr bwMode="auto">
          <a:xfrm>
            <a:off x="4140671" y="7434932"/>
            <a:ext cx="3131820" cy="102997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tr-TR" sz="2800" b="1" dirty="0" smtClean="0">
                <a:solidFill>
                  <a:srgbClr val="7F7F7F"/>
                </a:solidFill>
                <a:effectLst/>
                <a:latin typeface="Calibri"/>
                <a:ea typeface="Calibri"/>
                <a:cs typeface="Times New Roman"/>
              </a:rPr>
              <a:t>SERTİFİKALARIMIZ</a:t>
            </a:r>
          </a:p>
          <a:p>
            <a:pPr algn="r">
              <a:lnSpc>
                <a:spcPct val="115000"/>
              </a:lnSpc>
              <a:spcAft>
                <a:spcPts val="1000"/>
              </a:spcAft>
            </a:pPr>
            <a:r>
              <a:rPr lang="tr-TR" sz="2800" dirty="0" smtClean="0">
                <a:solidFill>
                  <a:srgbClr val="7F7F7F"/>
                </a:solidFill>
                <a:latin typeface="Calibri"/>
                <a:ea typeface="Calibri"/>
                <a:cs typeface="Times New Roman"/>
              </a:rPr>
              <a:t>CERTIFICATES</a:t>
            </a:r>
            <a:endParaRPr lang="tr-TR" sz="1100" dirty="0">
              <a:effectLst/>
              <a:latin typeface="Calibri"/>
              <a:ea typeface="Calibri"/>
              <a:cs typeface="Times New Roman"/>
            </a:endParaRP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665" y="8875395"/>
            <a:ext cx="7559598" cy="1818005"/>
          </a:xfrm>
          <a:prstGeom prst="rect">
            <a:avLst/>
          </a:prstGeom>
        </p:spPr>
      </p:pic>
      <p:sp>
        <p:nvSpPr>
          <p:cNvPr id="11"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Tree>
    <p:extLst>
      <p:ext uri="{BB962C8B-B14F-4D97-AF65-F5344CB8AC3E}">
        <p14:creationId xmlns:p14="http://schemas.microsoft.com/office/powerpoint/2010/main" val="42368633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35868" y="1782039"/>
            <a:ext cx="5472607" cy="7474021"/>
          </a:xfrm>
          <a:prstGeom prst="rect">
            <a:avLst/>
          </a:prstGeom>
        </p:spPr>
      </p:pic>
      <p:sp>
        <p:nvSpPr>
          <p:cNvPr id="4" name="Rectangle 3"/>
          <p:cNvSpPr/>
          <p:nvPr/>
        </p:nvSpPr>
        <p:spPr>
          <a:xfrm>
            <a:off x="6692900" y="-4445"/>
            <a:ext cx="89281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
        <p:nvSpPr>
          <p:cNvPr id="3" name="Rectangle 2"/>
          <p:cNvSpPr/>
          <p:nvPr/>
        </p:nvSpPr>
        <p:spPr>
          <a:xfrm>
            <a:off x="684287" y="3186460"/>
            <a:ext cx="6010518" cy="44644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8574" y="8947100"/>
            <a:ext cx="7579837" cy="1818005"/>
          </a:xfrm>
          <a:prstGeom prst="rect">
            <a:avLst/>
          </a:prstGeom>
        </p:spPr>
      </p:pic>
      <p:sp>
        <p:nvSpPr>
          <p:cNvPr id="9" name="Text Box 2"/>
          <p:cNvSpPr txBox="1">
            <a:spLocks noChangeArrowheads="1"/>
          </p:cNvSpPr>
          <p:nvPr/>
        </p:nvSpPr>
        <p:spPr bwMode="auto">
          <a:xfrm>
            <a:off x="5305672" y="103075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spTree>
    <p:extLst>
      <p:ext uri="{BB962C8B-B14F-4D97-AF65-F5344CB8AC3E}">
        <p14:creationId xmlns:p14="http://schemas.microsoft.com/office/powerpoint/2010/main" val="3118617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2900" y="-4445"/>
            <a:ext cx="89281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0" y="8931030"/>
            <a:ext cx="7561263" cy="1818005"/>
          </a:xfrm>
          <a:prstGeom prst="rect">
            <a:avLst/>
          </a:prstGeom>
        </p:spPr>
      </p:pic>
      <p:sp>
        <p:nvSpPr>
          <p:cNvPr id="7" name="Text Box 2"/>
          <p:cNvSpPr txBox="1">
            <a:spLocks noChangeArrowheads="1"/>
          </p:cNvSpPr>
          <p:nvPr/>
        </p:nvSpPr>
        <p:spPr bwMode="auto">
          <a:xfrm>
            <a:off x="5153272" y="1015516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832" y="1098228"/>
            <a:ext cx="6606474" cy="7832802"/>
          </a:xfrm>
          <a:prstGeom prst="rect">
            <a:avLst/>
          </a:prstGeom>
        </p:spPr>
      </p:pic>
      <p:sp>
        <p:nvSpPr>
          <p:cNvPr id="3" name="Rectangle 2"/>
          <p:cNvSpPr/>
          <p:nvPr/>
        </p:nvSpPr>
        <p:spPr>
          <a:xfrm>
            <a:off x="900311" y="1242244"/>
            <a:ext cx="5794494" cy="75608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22976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4804" y="-4445"/>
            <a:ext cx="890905" cy="609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sp>
        <p:nvSpPr>
          <p:cNvPr id="5" name="Rectangle 4"/>
          <p:cNvSpPr/>
          <p:nvPr/>
        </p:nvSpPr>
        <p:spPr>
          <a:xfrm>
            <a:off x="0" y="0"/>
            <a:ext cx="6694805" cy="6051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9" name="Picture 8" descr="http://www.fortibase.com/incoming/publish_file/200808220948150.client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07435"/>
            <a:ext cx="7561263" cy="2963401"/>
          </a:xfrm>
          <a:prstGeom prst="rect">
            <a:avLst/>
          </a:prstGeom>
          <a:noFill/>
          <a:ln>
            <a:noFill/>
          </a:ln>
        </p:spPr>
      </p:pic>
      <p:sp>
        <p:nvSpPr>
          <p:cNvPr id="10" name="Text Box 2"/>
          <p:cNvSpPr txBox="1">
            <a:spLocks noChangeArrowheads="1"/>
          </p:cNvSpPr>
          <p:nvPr/>
        </p:nvSpPr>
        <p:spPr bwMode="auto">
          <a:xfrm>
            <a:off x="1908423" y="6786860"/>
            <a:ext cx="5398621" cy="102997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tr-TR" sz="2800" b="1" dirty="0" smtClean="0">
                <a:solidFill>
                  <a:srgbClr val="7F7F7F"/>
                </a:solidFill>
                <a:latin typeface="Calibri"/>
                <a:ea typeface="Calibri"/>
                <a:cs typeface="Times New Roman"/>
              </a:rPr>
              <a:t>BİTEN VE DEVAM EDEN İŞLER</a:t>
            </a:r>
            <a:endParaRPr lang="tr-TR" sz="2800" b="1" dirty="0" smtClean="0">
              <a:solidFill>
                <a:srgbClr val="7F7F7F"/>
              </a:solidFill>
              <a:effectLst/>
              <a:latin typeface="Calibri"/>
              <a:ea typeface="Calibri"/>
              <a:cs typeface="Times New Roman"/>
            </a:endParaRPr>
          </a:p>
          <a:p>
            <a:pPr algn="r">
              <a:lnSpc>
                <a:spcPct val="115000"/>
              </a:lnSpc>
              <a:spcAft>
                <a:spcPts val="1000"/>
              </a:spcAft>
            </a:pPr>
            <a:r>
              <a:rPr lang="tr-TR" sz="2800" dirty="0" smtClean="0">
                <a:solidFill>
                  <a:srgbClr val="7F7F7F"/>
                </a:solidFill>
                <a:latin typeface="Calibri"/>
                <a:ea typeface="Calibri"/>
                <a:cs typeface="Times New Roman"/>
              </a:rPr>
              <a:t>COMPLETED &amp; ONGOING JOBS</a:t>
            </a:r>
            <a:endParaRPr lang="tr-TR" sz="1100" dirty="0">
              <a:effectLst/>
              <a:latin typeface="Calibri"/>
              <a:ea typeface="Calibri"/>
              <a:cs typeface="Times New Roman"/>
            </a:endParaRP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1665" y="8894173"/>
            <a:ext cx="7559598" cy="1818005"/>
          </a:xfrm>
          <a:prstGeom prst="rect">
            <a:avLst/>
          </a:prstGeom>
        </p:spPr>
      </p:pic>
      <p:sp>
        <p:nvSpPr>
          <p:cNvPr id="12" name="Text Box 2"/>
          <p:cNvSpPr txBox="1">
            <a:spLocks noChangeArrowheads="1"/>
          </p:cNvSpPr>
          <p:nvPr/>
        </p:nvSpPr>
        <p:spPr bwMode="auto">
          <a:xfrm>
            <a:off x="5148783" y="10171236"/>
            <a:ext cx="2304415" cy="275588"/>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tr-TR" sz="1100" dirty="0" smtClean="0">
                <a:solidFill>
                  <a:srgbClr val="FFFFFF"/>
                </a:solidFill>
                <a:effectLst/>
                <a:latin typeface="Calibri"/>
                <a:ea typeface="Calibri"/>
                <a:cs typeface="Times New Roman"/>
              </a:rPr>
              <a:t>www.defnegroup.net</a:t>
            </a:r>
            <a:endParaRPr lang="tr-TR" sz="1100" dirty="0">
              <a:effectLst/>
              <a:latin typeface="Calibri"/>
              <a:ea typeface="Calibri"/>
              <a:cs typeface="Times New Roman"/>
            </a:endParaRPr>
          </a:p>
        </p:txBody>
      </p:sp>
      <p:pic>
        <p:nvPicPr>
          <p:cNvPr id="5126" name="Picture 6" descr="C:\Users\BELGELER\Desktop\quality-assur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6" y="3607435"/>
            <a:ext cx="7547910" cy="296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89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4210</TotalTime>
  <Words>2661</Words>
  <Application>Microsoft Office PowerPoint</Application>
  <PresentationFormat>Custom</PresentationFormat>
  <Paragraphs>718</Paragraphs>
  <Slides>50</Slides>
  <Notes>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BELGELER</dc:creator>
  <cp:lastModifiedBy>BELGELER</cp:lastModifiedBy>
  <cp:revision>123</cp:revision>
  <dcterms:created xsi:type="dcterms:W3CDTF">2012-09-01T05:03:08Z</dcterms:created>
  <dcterms:modified xsi:type="dcterms:W3CDTF">2012-09-20T08:39:32Z</dcterms:modified>
</cp:coreProperties>
</file>